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 ContentType="image/t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256" r:id="rId2"/>
    <p:sldId id="258" r:id="rId3"/>
    <p:sldId id="259" r:id="rId4"/>
    <p:sldId id="260" r:id="rId5"/>
    <p:sldId id="261" r:id="rId6"/>
    <p:sldId id="281" r:id="rId7"/>
    <p:sldId id="282" r:id="rId8"/>
    <p:sldId id="283" r:id="rId9"/>
    <p:sldId id="284" r:id="rId10"/>
    <p:sldId id="285" r:id="rId11"/>
    <p:sldId id="286" r:id="rId12"/>
    <p:sldId id="287" r:id="rId13"/>
    <p:sldId id="288" r:id="rId14"/>
    <p:sldId id="289" r:id="rId15"/>
    <p:sldId id="290" r:id="rId16"/>
    <p:sldId id="262" r:id="rId17"/>
    <p:sldId id="292" r:id="rId18"/>
    <p:sldId id="293" r:id="rId19"/>
    <p:sldId id="294" r:id="rId20"/>
    <p:sldId id="295" r:id="rId21"/>
    <p:sldId id="296" r:id="rId22"/>
    <p:sldId id="297" r:id="rId23"/>
    <p:sldId id="298" r:id="rId24"/>
    <p:sldId id="362" r:id="rId25"/>
    <p:sldId id="263" r:id="rId26"/>
    <p:sldId id="264" r:id="rId27"/>
    <p:sldId id="265" r:id="rId28"/>
    <p:sldId id="266" r:id="rId29"/>
    <p:sldId id="267" r:id="rId30"/>
    <p:sldId id="268" r:id="rId31"/>
    <p:sldId id="269" r:id="rId32"/>
    <p:sldId id="299" r:id="rId33"/>
    <p:sldId id="364" r:id="rId34"/>
    <p:sldId id="301" r:id="rId35"/>
    <p:sldId id="302" r:id="rId36"/>
    <p:sldId id="270" r:id="rId37"/>
    <p:sldId id="271" r:id="rId38"/>
    <p:sldId id="272" r:id="rId39"/>
    <p:sldId id="273" r:id="rId40"/>
    <p:sldId id="274" r:id="rId41"/>
    <p:sldId id="275" r:id="rId42"/>
    <p:sldId id="276" r:id="rId43"/>
    <p:sldId id="277" r:id="rId44"/>
    <p:sldId id="278" r:id="rId45"/>
    <p:sldId id="309" r:id="rId46"/>
    <p:sldId id="308"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9" r:id="rId73"/>
    <p:sldId id="340" r:id="rId74"/>
    <p:sldId id="341" r:id="rId75"/>
    <p:sldId id="335" r:id="rId76"/>
    <p:sldId id="336" r:id="rId77"/>
    <p:sldId id="337" r:id="rId78"/>
    <p:sldId id="338" r:id="rId79"/>
    <p:sldId id="342" r:id="rId80"/>
    <p:sldId id="343" r:id="rId81"/>
    <p:sldId id="344" r:id="rId82"/>
    <p:sldId id="346" r:id="rId83"/>
    <p:sldId id="363" r:id="rId84"/>
    <p:sldId id="347" r:id="rId85"/>
    <p:sldId id="348" r:id="rId86"/>
    <p:sldId id="349" r:id="rId87"/>
    <p:sldId id="350" r:id="rId88"/>
    <p:sldId id="351" r:id="rId89"/>
    <p:sldId id="352" r:id="rId90"/>
    <p:sldId id="353" r:id="rId91"/>
    <p:sldId id="354" r:id="rId92"/>
    <p:sldId id="355" r:id="rId93"/>
    <p:sldId id="356" r:id="rId94"/>
    <p:sldId id="357" r:id="rId95"/>
    <p:sldId id="358" r:id="rId96"/>
    <p:sldId id="359" r:id="rId97"/>
    <p:sldId id="360" r:id="rId98"/>
    <p:sldId id="361" r:id="rId9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57" d="100"/>
          <a:sy n="157" d="100"/>
        </p:scale>
        <p:origin x="-112" y="-120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printerSettings" Target="printerSettings/printerSettings1.bin"/><Relationship Id="rId102" Type="http://schemas.openxmlformats.org/officeDocument/2006/relationships/presProps" Target="presProps.xml"/><Relationship Id="rId103" Type="http://schemas.openxmlformats.org/officeDocument/2006/relationships/viewProps" Target="viewProps.xml"/><Relationship Id="rId104" Type="http://schemas.openxmlformats.org/officeDocument/2006/relationships/theme" Target="theme/theme1.xml"/><Relationship Id="rId10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notesMaster" Target="notesMasters/notes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DFE92D-94A7-F84F-BB52-F2084A4E5059}" type="datetimeFigureOut">
              <a:rPr lang="en-US" smtClean="0"/>
              <a:t>4/1/21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DB46B9-7495-484C-B11B-C4DA3666F402}" type="slidenum">
              <a:rPr lang="en-US" smtClean="0"/>
              <a:t>‹#›</a:t>
            </a:fld>
            <a:endParaRPr lang="en-US"/>
          </a:p>
        </p:txBody>
      </p:sp>
    </p:spTree>
    <p:extLst>
      <p:ext uri="{BB962C8B-B14F-4D97-AF65-F5344CB8AC3E}">
        <p14:creationId xmlns:p14="http://schemas.microsoft.com/office/powerpoint/2010/main" val="28749750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3E71FF30-F5C3-9C4F-9269-FD1582B06C27}" type="slidenum">
              <a:rPr lang="en-US"/>
              <a:pPr/>
              <a:t>2</a:t>
            </a:fld>
            <a:endParaRPr lang="en-US"/>
          </a:p>
        </p:txBody>
      </p:sp>
      <p:sp>
        <p:nvSpPr>
          <p:cNvPr id="36966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696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89A1BF-77E1-C045-9EB4-A3950D249997}" type="slidenum">
              <a:rPr lang="en-US"/>
              <a:pPr/>
              <a:t>29</a:t>
            </a:fld>
            <a:endParaRPr lang="en-US"/>
          </a:p>
        </p:txBody>
      </p:sp>
      <p:sp>
        <p:nvSpPr>
          <p:cNvPr id="38809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8809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9F519E-432C-3646-B60C-286383CC9D7C}" type="slidenum">
              <a:rPr lang="en-US"/>
              <a:pPr/>
              <a:t>30</a:t>
            </a:fld>
            <a:endParaRPr lang="en-US"/>
          </a:p>
        </p:txBody>
      </p:sp>
      <p:sp>
        <p:nvSpPr>
          <p:cNvPr id="38195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8195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E80E1F-4480-9E43-A04A-06FCD2D205E8}" type="slidenum">
              <a:rPr lang="en-US"/>
              <a:pPr/>
              <a:t>31</a:t>
            </a:fld>
            <a:endParaRPr lang="en-US"/>
          </a:p>
        </p:txBody>
      </p:sp>
      <p:sp>
        <p:nvSpPr>
          <p:cNvPr id="39424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9424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E0E648-DB2A-5E40-8225-950BEC91DE68}" type="slidenum">
              <a:rPr lang="en-US"/>
              <a:pPr/>
              <a:t>36</a:t>
            </a:fld>
            <a:endParaRPr lang="en-US"/>
          </a:p>
        </p:txBody>
      </p:sp>
      <p:sp>
        <p:nvSpPr>
          <p:cNvPr id="38400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8400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5B6118-09C2-7E43-A9B0-62A656E608E3}" type="slidenum">
              <a:rPr lang="en-US"/>
              <a:pPr/>
              <a:t>38</a:t>
            </a:fld>
            <a:endParaRPr lang="en-US"/>
          </a:p>
        </p:txBody>
      </p:sp>
      <p:sp>
        <p:nvSpPr>
          <p:cNvPr id="38605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8605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8A49B6-25F8-7549-BA55-31300172CBEA}" type="slidenum">
              <a:rPr lang="en-US"/>
              <a:pPr/>
              <a:t>39</a:t>
            </a:fld>
            <a:endParaRPr lang="en-US"/>
          </a:p>
        </p:txBody>
      </p:sp>
      <p:sp>
        <p:nvSpPr>
          <p:cNvPr id="39014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9014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9B587B-9C8C-0348-86D2-E602D743B858}" type="slidenum">
              <a:rPr lang="en-US"/>
              <a:pPr/>
              <a:t>40</a:t>
            </a:fld>
            <a:endParaRPr lang="en-US"/>
          </a:p>
        </p:txBody>
      </p:sp>
      <p:sp>
        <p:nvSpPr>
          <p:cNvPr id="39219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9219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A14B79-AD51-A747-83BD-9E40018E8804}" type="slidenum">
              <a:rPr lang="en-US"/>
              <a:pPr/>
              <a:t>41</a:t>
            </a:fld>
            <a:endParaRPr lang="en-US"/>
          </a:p>
        </p:txBody>
      </p:sp>
      <p:sp>
        <p:nvSpPr>
          <p:cNvPr id="39833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9833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0AC49E-9CD6-9642-B62A-347659A5E454}" type="slidenum">
              <a:rPr lang="en-US"/>
              <a:pPr/>
              <a:t>42</a:t>
            </a:fld>
            <a:endParaRPr lang="en-US"/>
          </a:p>
        </p:txBody>
      </p:sp>
      <p:sp>
        <p:nvSpPr>
          <p:cNvPr id="40038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0038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A36638-0A31-AC4B-BF94-B6120A0496CE}" type="slidenum">
              <a:rPr lang="en-US"/>
              <a:pPr/>
              <a:t>43</a:t>
            </a:fld>
            <a:endParaRPr lang="en-US"/>
          </a:p>
        </p:txBody>
      </p:sp>
      <p:sp>
        <p:nvSpPr>
          <p:cNvPr id="40243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0243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74CE02-00E6-9141-AE52-1A80BC1F3566}" type="slidenum">
              <a:rPr lang="en-US"/>
              <a:pPr/>
              <a:t>3</a:t>
            </a:fld>
            <a:endParaRPr lang="en-US"/>
          </a:p>
        </p:txBody>
      </p:sp>
      <p:sp>
        <p:nvSpPr>
          <p:cNvPr id="36352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6352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BDA1ED-0D4F-EE41-9257-ED00ABAD277F}" type="slidenum">
              <a:rPr lang="en-US"/>
              <a:pPr/>
              <a:t>44</a:t>
            </a:fld>
            <a:endParaRPr lang="en-US"/>
          </a:p>
        </p:txBody>
      </p:sp>
      <p:sp>
        <p:nvSpPr>
          <p:cNvPr id="40448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0448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FEA978-4133-4A4C-957D-62D20326C2D3}" type="slidenum">
              <a:rPr lang="en-US"/>
              <a:pPr/>
              <a:t>4</a:t>
            </a:fld>
            <a:endParaRPr lang="en-US"/>
          </a:p>
        </p:txBody>
      </p:sp>
      <p:sp>
        <p:nvSpPr>
          <p:cNvPr id="36557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655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4CCA92-D0A7-CC4D-B6F7-95BF530609C4}" type="slidenum">
              <a:rPr lang="en-US"/>
              <a:pPr/>
              <a:t>5</a:t>
            </a:fld>
            <a:endParaRPr lang="en-US"/>
          </a:p>
        </p:txBody>
      </p:sp>
      <p:sp>
        <p:nvSpPr>
          <p:cNvPr id="36761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676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66DB15-8F36-CC49-852C-FA43167589B8}" type="slidenum">
              <a:rPr lang="en-US"/>
              <a:pPr/>
              <a:t>16</a:t>
            </a:fld>
            <a:endParaRPr lang="en-US"/>
          </a:p>
        </p:txBody>
      </p:sp>
      <p:sp>
        <p:nvSpPr>
          <p:cNvPr id="373762"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37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DF163A7-6F95-3B43-8906-FF2F367C40A4}" type="slidenum">
              <a:rPr lang="en-US"/>
              <a:pPr/>
              <a:t>25</a:t>
            </a:fld>
            <a:endParaRPr lang="en-US"/>
          </a:p>
        </p:txBody>
      </p:sp>
      <p:sp>
        <p:nvSpPr>
          <p:cNvPr id="37171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171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27DE6D-30FB-BB48-B964-902525280CA0}" type="slidenum">
              <a:rPr lang="en-US"/>
              <a:pPr/>
              <a:t>26</a:t>
            </a:fld>
            <a:endParaRPr lang="en-US"/>
          </a:p>
        </p:txBody>
      </p:sp>
      <p:sp>
        <p:nvSpPr>
          <p:cNvPr id="377858"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785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880BB-B5CE-294A-AC6B-8E6CC98E7470}" type="slidenum">
              <a:rPr lang="en-US"/>
              <a:pPr/>
              <a:t>27</a:t>
            </a:fld>
            <a:endParaRPr lang="en-US"/>
          </a:p>
        </p:txBody>
      </p:sp>
      <p:sp>
        <p:nvSpPr>
          <p:cNvPr id="375810"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581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0C0C1E-85BA-5043-AE51-D978802FB13C}" type="slidenum">
              <a:rPr lang="en-US"/>
              <a:pPr/>
              <a:t>28</a:t>
            </a:fld>
            <a:endParaRPr lang="en-US"/>
          </a:p>
        </p:txBody>
      </p:sp>
      <p:sp>
        <p:nvSpPr>
          <p:cNvPr id="37990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990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B64564F-5549-C342-855E-B1172448EB85}" type="datetimeFigureOut">
              <a:rPr lang="en-US" smtClean="0"/>
              <a:t>4/1/21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15328-7AF9-2043-9F89-43D5E23146E6}" type="slidenum">
              <a:rPr lang="en-US" smtClean="0"/>
              <a:t>‹#›</a:t>
            </a:fld>
            <a:endParaRPr lang="en-US"/>
          </a:p>
        </p:txBody>
      </p:sp>
    </p:spTree>
    <p:extLst>
      <p:ext uri="{BB962C8B-B14F-4D97-AF65-F5344CB8AC3E}">
        <p14:creationId xmlns:p14="http://schemas.microsoft.com/office/powerpoint/2010/main" val="686862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64564F-5549-C342-855E-B1172448EB85}" type="datetimeFigureOut">
              <a:rPr lang="en-US" smtClean="0"/>
              <a:t>4/1/21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15328-7AF9-2043-9F89-43D5E23146E6}" type="slidenum">
              <a:rPr lang="en-US" smtClean="0"/>
              <a:t>‹#›</a:t>
            </a:fld>
            <a:endParaRPr lang="en-US"/>
          </a:p>
        </p:txBody>
      </p:sp>
    </p:spTree>
    <p:extLst>
      <p:ext uri="{BB962C8B-B14F-4D97-AF65-F5344CB8AC3E}">
        <p14:creationId xmlns:p14="http://schemas.microsoft.com/office/powerpoint/2010/main" val="3734826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64564F-5549-C342-855E-B1172448EB85}" type="datetimeFigureOut">
              <a:rPr lang="en-US" smtClean="0"/>
              <a:t>4/1/21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15328-7AF9-2043-9F89-43D5E23146E6}" type="slidenum">
              <a:rPr lang="en-US" smtClean="0"/>
              <a:t>‹#›</a:t>
            </a:fld>
            <a:endParaRPr lang="en-US"/>
          </a:p>
        </p:txBody>
      </p:sp>
    </p:spTree>
    <p:extLst>
      <p:ext uri="{BB962C8B-B14F-4D97-AF65-F5344CB8AC3E}">
        <p14:creationId xmlns:p14="http://schemas.microsoft.com/office/powerpoint/2010/main" val="3979945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xfrm>
            <a:off x="892969" y="1946672"/>
            <a:ext cx="7358063" cy="4018359"/>
          </a:xfrm>
          <a:prstGeom prst="rect">
            <a:avLst/>
          </a:prstGeom>
        </p:spPr>
        <p:txBody>
          <a:bodyPr/>
          <a:lstStyle>
            <a:lvl1pPr>
              <a:spcBef>
                <a:spcPts val="1687"/>
              </a:spcBef>
            </a:lvl1pPr>
            <a:lvl2pPr>
              <a:spcBef>
                <a:spcPts val="1687"/>
              </a:spcBef>
            </a:lvl2pPr>
            <a:lvl3pPr>
              <a:spcBef>
                <a:spcPts val="1687"/>
              </a:spcBef>
            </a:lvl3pPr>
            <a:lvl4pPr>
              <a:spcBef>
                <a:spcPts val="1687"/>
              </a:spcBef>
            </a:lvl4pPr>
            <a:lvl5pPr>
              <a:spcBef>
                <a:spcPts val="1687"/>
              </a:spcBef>
            </a:lvl5p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82516071"/>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B64564F-5549-C342-855E-B1172448EB85}" type="datetimeFigureOut">
              <a:rPr lang="en-US" smtClean="0"/>
              <a:t>4/1/21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15328-7AF9-2043-9F89-43D5E23146E6}" type="slidenum">
              <a:rPr lang="en-US" smtClean="0"/>
              <a:t>‹#›</a:t>
            </a:fld>
            <a:endParaRPr lang="en-US"/>
          </a:p>
        </p:txBody>
      </p:sp>
    </p:spTree>
    <p:extLst>
      <p:ext uri="{BB962C8B-B14F-4D97-AF65-F5344CB8AC3E}">
        <p14:creationId xmlns:p14="http://schemas.microsoft.com/office/powerpoint/2010/main" val="450217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64564F-5549-C342-855E-B1172448EB85}" type="datetimeFigureOut">
              <a:rPr lang="en-US" smtClean="0"/>
              <a:t>4/1/21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315328-7AF9-2043-9F89-43D5E23146E6}" type="slidenum">
              <a:rPr lang="en-US" smtClean="0"/>
              <a:t>‹#›</a:t>
            </a:fld>
            <a:endParaRPr lang="en-US"/>
          </a:p>
        </p:txBody>
      </p:sp>
    </p:spTree>
    <p:extLst>
      <p:ext uri="{BB962C8B-B14F-4D97-AF65-F5344CB8AC3E}">
        <p14:creationId xmlns:p14="http://schemas.microsoft.com/office/powerpoint/2010/main" val="366121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B64564F-5549-C342-855E-B1172448EB85}" type="datetimeFigureOut">
              <a:rPr lang="en-US" smtClean="0"/>
              <a:t>4/1/21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15328-7AF9-2043-9F89-43D5E23146E6}" type="slidenum">
              <a:rPr lang="en-US" smtClean="0"/>
              <a:t>‹#›</a:t>
            </a:fld>
            <a:endParaRPr lang="en-US"/>
          </a:p>
        </p:txBody>
      </p:sp>
    </p:spTree>
    <p:extLst>
      <p:ext uri="{BB962C8B-B14F-4D97-AF65-F5344CB8AC3E}">
        <p14:creationId xmlns:p14="http://schemas.microsoft.com/office/powerpoint/2010/main" val="2237804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B64564F-5549-C342-855E-B1172448EB85}" type="datetimeFigureOut">
              <a:rPr lang="en-US" smtClean="0"/>
              <a:t>4/1/21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315328-7AF9-2043-9F89-43D5E23146E6}" type="slidenum">
              <a:rPr lang="en-US" smtClean="0"/>
              <a:t>‹#›</a:t>
            </a:fld>
            <a:endParaRPr lang="en-US"/>
          </a:p>
        </p:txBody>
      </p:sp>
    </p:spTree>
    <p:extLst>
      <p:ext uri="{BB962C8B-B14F-4D97-AF65-F5344CB8AC3E}">
        <p14:creationId xmlns:p14="http://schemas.microsoft.com/office/powerpoint/2010/main" val="710064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B64564F-5549-C342-855E-B1172448EB85}" type="datetimeFigureOut">
              <a:rPr lang="en-US" smtClean="0"/>
              <a:t>4/1/21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315328-7AF9-2043-9F89-43D5E23146E6}" type="slidenum">
              <a:rPr lang="en-US" smtClean="0"/>
              <a:t>‹#›</a:t>
            </a:fld>
            <a:endParaRPr lang="en-US"/>
          </a:p>
        </p:txBody>
      </p:sp>
    </p:spTree>
    <p:extLst>
      <p:ext uri="{BB962C8B-B14F-4D97-AF65-F5344CB8AC3E}">
        <p14:creationId xmlns:p14="http://schemas.microsoft.com/office/powerpoint/2010/main" val="521196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64564F-5549-C342-855E-B1172448EB85}" type="datetimeFigureOut">
              <a:rPr lang="en-US" smtClean="0"/>
              <a:t>4/1/21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315328-7AF9-2043-9F89-43D5E23146E6}" type="slidenum">
              <a:rPr lang="en-US" smtClean="0"/>
              <a:t>‹#›</a:t>
            </a:fld>
            <a:endParaRPr lang="en-US"/>
          </a:p>
        </p:txBody>
      </p:sp>
    </p:spTree>
    <p:extLst>
      <p:ext uri="{BB962C8B-B14F-4D97-AF65-F5344CB8AC3E}">
        <p14:creationId xmlns:p14="http://schemas.microsoft.com/office/powerpoint/2010/main" val="7232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64564F-5549-C342-855E-B1172448EB85}" type="datetimeFigureOut">
              <a:rPr lang="en-US" smtClean="0"/>
              <a:t>4/1/21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15328-7AF9-2043-9F89-43D5E23146E6}" type="slidenum">
              <a:rPr lang="en-US" smtClean="0"/>
              <a:t>‹#›</a:t>
            </a:fld>
            <a:endParaRPr lang="en-US"/>
          </a:p>
        </p:txBody>
      </p:sp>
    </p:spTree>
    <p:extLst>
      <p:ext uri="{BB962C8B-B14F-4D97-AF65-F5344CB8AC3E}">
        <p14:creationId xmlns:p14="http://schemas.microsoft.com/office/powerpoint/2010/main" val="12783015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64564F-5549-C342-855E-B1172448EB85}" type="datetimeFigureOut">
              <a:rPr lang="en-US" smtClean="0"/>
              <a:t>4/1/21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315328-7AF9-2043-9F89-43D5E23146E6}" type="slidenum">
              <a:rPr lang="en-US" smtClean="0"/>
              <a:t>‹#›</a:t>
            </a:fld>
            <a:endParaRPr lang="en-US"/>
          </a:p>
        </p:txBody>
      </p:sp>
    </p:spTree>
    <p:extLst>
      <p:ext uri="{BB962C8B-B14F-4D97-AF65-F5344CB8AC3E}">
        <p14:creationId xmlns:p14="http://schemas.microsoft.com/office/powerpoint/2010/main" val="25317608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64564F-5549-C342-855E-B1172448EB85}" type="datetimeFigureOut">
              <a:rPr lang="en-US" smtClean="0"/>
              <a:t>4/1/21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315328-7AF9-2043-9F89-43D5E23146E6}" type="slidenum">
              <a:rPr lang="en-US" smtClean="0"/>
              <a:t>‹#›</a:t>
            </a:fld>
            <a:endParaRPr lang="en-US"/>
          </a:p>
        </p:txBody>
      </p:sp>
    </p:spTree>
    <p:extLst>
      <p:ext uri="{BB962C8B-B14F-4D97-AF65-F5344CB8AC3E}">
        <p14:creationId xmlns:p14="http://schemas.microsoft.com/office/powerpoint/2010/main" val="830445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 Id="rId3" Type="http://schemas.openxmlformats.org/officeDocument/2006/relationships/hyperlink" Target="http://www.geo.arizona.edu/Antevs/ecol438/lect04.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tif"/><Relationship Id="rId4" Type="http://schemas.openxmlformats.org/officeDocument/2006/relationships/hyperlink" Target="http://bioteaching.wordpress.com/2012/03/28/modes-of-speciation/" TargetMode="External"/><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hyperlink" Target="http://www.geo.arizona.edu/Antevs/ecol438/lect02.html" TargetMode="External"/><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hyperlink" Target="http://www.darwinproject.ac.uk/letter/entry-1904" TargetMode="External"/><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hyperlink" Target="http://www.darwinproject.ac.uk/letter/entry-1904" TargetMode="External"/><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jpeg"/><Relationship Id="rId6" Type="http://schemas.openxmlformats.org/officeDocument/2006/relationships/hyperlink" Target="http://www.darwinproject.ac.uk/letter/entry-1904" TargetMode="External"/><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emf"/><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5.t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6.tif"/><Relationship Id="rId4" Type="http://schemas.openxmlformats.org/officeDocument/2006/relationships/image" Target="../media/image47.png"/><Relationship Id="rId1" Type="http://schemas.openxmlformats.org/officeDocument/2006/relationships/slideLayout" Target="../slideLayouts/slideLayout12.xml"/><Relationship Id="rId2" Type="http://schemas.openxmlformats.org/officeDocument/2006/relationships/image" Target="../media/image45.t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9.t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9.t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9.t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12.xml"/><Relationship Id="rId2"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12.xml"/><Relationship Id="rId2"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12.xml"/><Relationship Id="rId2"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9.t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 Id="rId3" Type="http://schemas.openxmlformats.org/officeDocument/2006/relationships/hyperlink" Target="http://en.wikipedia.org/wiki/File:Map-of-human-migrations.jpg"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9.t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image" Target="../media/image5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8.png"/><Relationship Id="rId3" Type="http://schemas.openxmlformats.org/officeDocument/2006/relationships/image" Target="../media/image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0.png"/><Relationship Id="rId3" Type="http://schemas.openxmlformats.org/officeDocument/2006/relationships/image" Target="../media/image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2.png"/><Relationship Id="rId3" Type="http://schemas.openxmlformats.org/officeDocument/2006/relationships/image" Target="../media/image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 Id="rId3" Type="http://schemas.openxmlformats.org/officeDocument/2006/relationships/image" Target="../media/image3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hyperlink" Target="http://www.snorgtees.com/think-outside-the-box"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12.xml"/><Relationship Id="rId2" Type="http://schemas.openxmlformats.org/officeDocument/2006/relationships/image" Target="../media/image52.png"/></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65.png"/><Relationship Id="rId1" Type="http://schemas.openxmlformats.org/officeDocument/2006/relationships/slideLayout" Target="../slideLayouts/slideLayout12.xml"/><Relationship Id="rId2" Type="http://schemas.openxmlformats.org/officeDocument/2006/relationships/image" Target="../media/image52.png"/></Relationships>
</file>

<file path=ppt/slides/_rels/slide8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65.png"/><Relationship Id="rId1" Type="http://schemas.openxmlformats.org/officeDocument/2006/relationships/slideLayout" Target="../slideLayouts/slideLayout12.xml"/><Relationship Id="rId2"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65.png"/><Relationship Id="rId1" Type="http://schemas.openxmlformats.org/officeDocument/2006/relationships/slideLayout" Target="../slideLayouts/slideLayout12.xml"/><Relationship Id="rId2" Type="http://schemas.openxmlformats.org/officeDocument/2006/relationships/image" Target="../media/image5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ti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ti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ti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ti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ti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tif"/><Relationship Id="rId3" Type="http://schemas.openxmlformats.org/officeDocument/2006/relationships/hyperlink" Target="http://phylo.wikidot.com/biogeobea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latin typeface="Calibri (Headings)"/>
                <a:cs typeface="Calibri (Headings)"/>
              </a:rPr>
              <a:t>History of Historical </a:t>
            </a:r>
            <a:r>
              <a:rPr lang="en-US" dirty="0" smtClean="0">
                <a:latin typeface="Calibri (Headings)"/>
                <a:cs typeface="Calibri (Headings)"/>
              </a:rPr>
              <a:t>Biogeography II: </a:t>
            </a:r>
            <a:br>
              <a:rPr lang="en-US" dirty="0" smtClean="0">
                <a:latin typeface="Calibri (Headings)"/>
                <a:cs typeface="Calibri (Headings)"/>
              </a:rPr>
            </a:br>
            <a:r>
              <a:rPr lang="en-US" dirty="0" smtClean="0">
                <a:latin typeface="Calibri (Headings)"/>
                <a:cs typeface="Calibri (Headings)"/>
              </a:rPr>
              <a:t>Darwin to Models</a:t>
            </a:r>
            <a:endParaRPr lang="en-US" dirty="0"/>
          </a:p>
        </p:txBody>
      </p:sp>
      <p:sp>
        <p:nvSpPr>
          <p:cNvPr id="3" name="Subtitle 2"/>
          <p:cNvSpPr>
            <a:spLocks noGrp="1"/>
          </p:cNvSpPr>
          <p:nvPr>
            <p:ph type="subTitle" idx="1"/>
          </p:nvPr>
        </p:nvSpPr>
        <p:spPr/>
        <p:txBody>
          <a:bodyPr/>
          <a:lstStyle/>
          <a:p>
            <a:r>
              <a:rPr lang="en-US" dirty="0" smtClean="0"/>
              <a:t>By Nick Matzke</a:t>
            </a:r>
            <a:endParaRPr lang="en-US" dirty="0"/>
          </a:p>
        </p:txBody>
      </p:sp>
    </p:spTree>
    <p:extLst>
      <p:ext uri="{BB962C8B-B14F-4D97-AF65-F5344CB8AC3E}">
        <p14:creationId xmlns:p14="http://schemas.microsoft.com/office/powerpoint/2010/main" val="214244958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What is historical biogeography?"/>
          <p:cNvSpPr txBox="1">
            <a:spLocks noGrp="1"/>
          </p:cNvSpPr>
          <p:nvPr>
            <p:ph type="title"/>
          </p:nvPr>
        </p:nvSpPr>
        <p:spPr>
          <a:xfrm>
            <a:off x="187523" y="-241102"/>
            <a:ext cx="7956352" cy="1071563"/>
          </a:xfrm>
          <a:prstGeom prst="rect">
            <a:avLst/>
          </a:prstGeom>
        </p:spPr>
        <p:txBody>
          <a:bodyPr>
            <a:normAutofit fontScale="90000"/>
          </a:bodyPr>
          <a:lstStyle>
            <a:lvl1pPr algn="l">
              <a:defRPr sz="4800" b="1"/>
            </a:lvl1pPr>
          </a:lstStyle>
          <a:p>
            <a:pPr>
              <a:defRPr b="0"/>
            </a:pPr>
            <a:r>
              <a:rPr b="1"/>
              <a:t>What is historical biogeography?</a:t>
            </a:r>
          </a:p>
        </p:txBody>
      </p:sp>
      <p:pic>
        <p:nvPicPr>
          <p:cNvPr id="166" name="McEvoy_etal_2010_AJHG_whole-genome_genetic_diversity_Fst_allele_tree.png" descr="McEvoy_etal_2010_AJHG_whole-genome_genetic_diversity_Fst_allele_tree.png"/>
          <p:cNvPicPr>
            <a:picLocks noChangeAspect="1"/>
          </p:cNvPicPr>
          <p:nvPr/>
        </p:nvPicPr>
        <p:blipFill>
          <a:blip r:embed="rId2">
            <a:extLst/>
          </a:blip>
          <a:stretch>
            <a:fillRect/>
          </a:stretch>
        </p:blipFill>
        <p:spPr>
          <a:xfrm>
            <a:off x="4643437" y="2696766"/>
            <a:ext cx="4697016" cy="4029420"/>
          </a:xfrm>
          <a:prstGeom prst="rect">
            <a:avLst/>
          </a:prstGeom>
          <a:ln w="12700">
            <a:miter lim="400000"/>
          </a:ln>
        </p:spPr>
      </p:pic>
      <p:pic>
        <p:nvPicPr>
          <p:cNvPr id="167" name="Region capture 5.png" descr="Region capture 5.png"/>
          <p:cNvPicPr>
            <a:picLocks noChangeAspect="1"/>
          </p:cNvPicPr>
          <p:nvPr/>
        </p:nvPicPr>
        <p:blipFill>
          <a:blip r:embed="rId3">
            <a:extLst/>
          </a:blip>
          <a:stretch>
            <a:fillRect/>
          </a:stretch>
        </p:blipFill>
        <p:spPr>
          <a:xfrm>
            <a:off x="178594" y="544711"/>
            <a:ext cx="4982533" cy="3616523"/>
          </a:xfrm>
          <a:prstGeom prst="rect">
            <a:avLst/>
          </a:prstGeom>
          <a:ln w="12700">
            <a:miter lim="400000"/>
          </a:ln>
        </p:spPr>
      </p:pic>
    </p:spTree>
    <p:extLst>
      <p:ext uri="{BB962C8B-B14F-4D97-AF65-F5344CB8AC3E}">
        <p14:creationId xmlns:p14="http://schemas.microsoft.com/office/powerpoint/2010/main" val="308820595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What is historical biogeography?"/>
          <p:cNvSpPr txBox="1">
            <a:spLocks noGrp="1"/>
          </p:cNvSpPr>
          <p:nvPr>
            <p:ph type="title"/>
          </p:nvPr>
        </p:nvSpPr>
        <p:spPr>
          <a:xfrm>
            <a:off x="187523" y="-241102"/>
            <a:ext cx="7956352" cy="1071563"/>
          </a:xfrm>
          <a:prstGeom prst="rect">
            <a:avLst/>
          </a:prstGeom>
        </p:spPr>
        <p:txBody>
          <a:bodyPr>
            <a:normAutofit fontScale="90000"/>
          </a:bodyPr>
          <a:lstStyle>
            <a:lvl1pPr algn="l">
              <a:defRPr sz="4800" b="1"/>
            </a:lvl1pPr>
          </a:lstStyle>
          <a:p>
            <a:pPr>
              <a:defRPr b="0"/>
            </a:pPr>
            <a:r>
              <a:rPr b="1"/>
              <a:t>What is historical biogeography?</a:t>
            </a:r>
          </a:p>
        </p:txBody>
      </p:sp>
      <p:pic>
        <p:nvPicPr>
          <p:cNvPr id="170" name="McEvoy_etal_2010_AJHG_whole-genome_genetic_diversity_Fst_allele_tree.png" descr="McEvoy_etal_2010_AJHG_whole-genome_genetic_diversity_Fst_allele_tree.png"/>
          <p:cNvPicPr>
            <a:picLocks noChangeAspect="1"/>
          </p:cNvPicPr>
          <p:nvPr/>
        </p:nvPicPr>
        <p:blipFill>
          <a:blip r:embed="rId2">
            <a:extLst/>
          </a:blip>
          <a:stretch>
            <a:fillRect/>
          </a:stretch>
        </p:blipFill>
        <p:spPr>
          <a:xfrm>
            <a:off x="4616648" y="2143125"/>
            <a:ext cx="4697016" cy="4029420"/>
          </a:xfrm>
          <a:prstGeom prst="rect">
            <a:avLst/>
          </a:prstGeom>
          <a:ln w="12700">
            <a:miter lim="400000"/>
          </a:ln>
        </p:spPr>
      </p:pic>
      <p:pic>
        <p:nvPicPr>
          <p:cNvPr id="171" name="Region capture 4.png" descr="Region capture 4.png"/>
          <p:cNvPicPr>
            <a:picLocks noChangeAspect="1"/>
          </p:cNvPicPr>
          <p:nvPr/>
        </p:nvPicPr>
        <p:blipFill>
          <a:blip r:embed="rId3">
            <a:extLst/>
          </a:blip>
          <a:stretch>
            <a:fillRect/>
          </a:stretch>
        </p:blipFill>
        <p:spPr>
          <a:xfrm>
            <a:off x="410766" y="991195"/>
            <a:ext cx="3884414" cy="5358620"/>
          </a:xfrm>
          <a:prstGeom prst="rect">
            <a:avLst/>
          </a:prstGeom>
          <a:ln w="12700">
            <a:miter lim="400000"/>
          </a:ln>
        </p:spPr>
      </p:pic>
    </p:spTree>
    <p:extLst>
      <p:ext uri="{BB962C8B-B14F-4D97-AF65-F5344CB8AC3E}">
        <p14:creationId xmlns:p14="http://schemas.microsoft.com/office/powerpoint/2010/main" val="1014268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What is historical biogeography?"/>
          <p:cNvSpPr txBox="1">
            <a:spLocks noGrp="1"/>
          </p:cNvSpPr>
          <p:nvPr>
            <p:ph type="title"/>
          </p:nvPr>
        </p:nvSpPr>
        <p:spPr>
          <a:xfrm>
            <a:off x="187523" y="-241102"/>
            <a:ext cx="7956352" cy="1071563"/>
          </a:xfrm>
          <a:prstGeom prst="rect">
            <a:avLst/>
          </a:prstGeom>
        </p:spPr>
        <p:txBody>
          <a:bodyPr>
            <a:normAutofit fontScale="90000"/>
          </a:bodyPr>
          <a:lstStyle>
            <a:lvl1pPr algn="l">
              <a:defRPr sz="4800" b="1"/>
            </a:lvl1pPr>
          </a:lstStyle>
          <a:p>
            <a:pPr>
              <a:defRPr b="0"/>
            </a:pPr>
            <a:r>
              <a:rPr b="1"/>
              <a:t>What is historical biogeography?</a:t>
            </a:r>
          </a:p>
        </p:txBody>
      </p:sp>
      <p:pic>
        <p:nvPicPr>
          <p:cNvPr id="174" name="Region capture 6.png" descr="Region capture 6.png"/>
          <p:cNvPicPr>
            <a:picLocks noChangeAspect="1"/>
          </p:cNvPicPr>
          <p:nvPr/>
        </p:nvPicPr>
        <p:blipFill>
          <a:blip r:embed="rId2">
            <a:extLst/>
          </a:blip>
          <a:stretch>
            <a:fillRect/>
          </a:stretch>
        </p:blipFill>
        <p:spPr>
          <a:xfrm>
            <a:off x="1711236" y="1204231"/>
            <a:ext cx="5965032" cy="5501964"/>
          </a:xfrm>
          <a:prstGeom prst="rect">
            <a:avLst/>
          </a:prstGeom>
          <a:ln w="12700">
            <a:miter lim="400000"/>
          </a:ln>
        </p:spPr>
      </p:pic>
      <p:sp>
        <p:nvSpPr>
          <p:cNvPr id="175" name="Rectangle"/>
          <p:cNvSpPr/>
          <p:nvPr/>
        </p:nvSpPr>
        <p:spPr>
          <a:xfrm>
            <a:off x="357187" y="3339703"/>
            <a:ext cx="4036219" cy="3027164"/>
          </a:xfrm>
          <a:prstGeom prst="rect">
            <a:avLst/>
          </a:prstGeom>
          <a:solidFill>
            <a:srgbClr val="FFFFFF"/>
          </a:solidFill>
          <a:ln w="12700">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pic>
        <p:nvPicPr>
          <p:cNvPr id="176" name="Region capture 7.png" descr="Region capture 7.png"/>
          <p:cNvPicPr>
            <a:picLocks noChangeAspect="1"/>
          </p:cNvPicPr>
          <p:nvPr/>
        </p:nvPicPr>
        <p:blipFill>
          <a:blip r:embed="rId3">
            <a:extLst/>
          </a:blip>
          <a:srcRect l="430" r="4731" b="10569"/>
          <a:stretch>
            <a:fillRect/>
          </a:stretch>
        </p:blipFill>
        <p:spPr>
          <a:xfrm>
            <a:off x="634008" y="3268266"/>
            <a:ext cx="3937992" cy="2946797"/>
          </a:xfrm>
          <a:prstGeom prst="rect">
            <a:avLst/>
          </a:prstGeom>
          <a:ln w="12700">
            <a:solidFill>
              <a:srgbClr val="000000"/>
            </a:solidFill>
            <a:miter lim="400000"/>
          </a:ln>
        </p:spPr>
      </p:pic>
    </p:spTree>
    <p:extLst>
      <p:ext uri="{BB962C8B-B14F-4D97-AF65-F5344CB8AC3E}">
        <p14:creationId xmlns:p14="http://schemas.microsoft.com/office/powerpoint/2010/main" val="89165238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What is historical biogeography?"/>
          <p:cNvSpPr txBox="1">
            <a:spLocks noGrp="1"/>
          </p:cNvSpPr>
          <p:nvPr>
            <p:ph type="title"/>
          </p:nvPr>
        </p:nvSpPr>
        <p:spPr>
          <a:xfrm>
            <a:off x="187523" y="-241102"/>
            <a:ext cx="7956352" cy="1071563"/>
          </a:xfrm>
          <a:prstGeom prst="rect">
            <a:avLst/>
          </a:prstGeom>
        </p:spPr>
        <p:txBody>
          <a:bodyPr>
            <a:normAutofit fontScale="90000"/>
          </a:bodyPr>
          <a:lstStyle>
            <a:lvl1pPr algn="l">
              <a:defRPr sz="4800" b="1"/>
            </a:lvl1pPr>
          </a:lstStyle>
          <a:p>
            <a:pPr>
              <a:defRPr b="0"/>
            </a:pPr>
            <a:r>
              <a:rPr b="1"/>
              <a:t>What is historical biogeography?</a:t>
            </a:r>
          </a:p>
        </p:txBody>
      </p:sp>
      <p:pic>
        <p:nvPicPr>
          <p:cNvPr id="179" name="Region capture 6.png" descr="Region capture 6.png"/>
          <p:cNvPicPr>
            <a:picLocks noChangeAspect="1"/>
          </p:cNvPicPr>
          <p:nvPr/>
        </p:nvPicPr>
        <p:blipFill>
          <a:blip r:embed="rId2">
            <a:extLst/>
          </a:blip>
          <a:stretch>
            <a:fillRect/>
          </a:stretch>
        </p:blipFill>
        <p:spPr>
          <a:xfrm>
            <a:off x="1711236" y="1204231"/>
            <a:ext cx="5965032" cy="5501964"/>
          </a:xfrm>
          <a:prstGeom prst="rect">
            <a:avLst/>
          </a:prstGeom>
          <a:ln w="12700">
            <a:miter lim="400000"/>
          </a:ln>
        </p:spPr>
      </p:pic>
      <p:sp>
        <p:nvSpPr>
          <p:cNvPr id="180" name="Rectangle"/>
          <p:cNvSpPr/>
          <p:nvPr/>
        </p:nvSpPr>
        <p:spPr>
          <a:xfrm>
            <a:off x="357187" y="3339703"/>
            <a:ext cx="4205883" cy="3027164"/>
          </a:xfrm>
          <a:prstGeom prst="rect">
            <a:avLst/>
          </a:prstGeom>
          <a:solidFill>
            <a:srgbClr val="FFFFFF"/>
          </a:solidFill>
          <a:ln w="12700">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81" name="Rectangle"/>
          <p:cNvSpPr/>
          <p:nvPr/>
        </p:nvSpPr>
        <p:spPr>
          <a:xfrm>
            <a:off x="4982766" y="5357812"/>
            <a:ext cx="857250" cy="178594"/>
          </a:xfrm>
          <a:prstGeom prst="rect">
            <a:avLst/>
          </a:prstGeom>
          <a:solidFill>
            <a:srgbClr val="FFFFFF"/>
          </a:solidFill>
          <a:ln w="12700">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pic>
        <p:nvPicPr>
          <p:cNvPr id="182" name="Region capture 7.png" descr="Region capture 7.png"/>
          <p:cNvPicPr>
            <a:picLocks noChangeAspect="1"/>
          </p:cNvPicPr>
          <p:nvPr/>
        </p:nvPicPr>
        <p:blipFill>
          <a:blip r:embed="rId3">
            <a:extLst/>
          </a:blip>
          <a:srcRect l="430" r="4731" b="10569"/>
          <a:stretch>
            <a:fillRect/>
          </a:stretch>
        </p:blipFill>
        <p:spPr>
          <a:xfrm>
            <a:off x="634008" y="3268266"/>
            <a:ext cx="3937992" cy="2946797"/>
          </a:xfrm>
          <a:prstGeom prst="rect">
            <a:avLst/>
          </a:prstGeom>
          <a:ln w="12700">
            <a:solidFill>
              <a:srgbClr val="000000"/>
            </a:solidFill>
            <a:miter lim="400000"/>
          </a:ln>
        </p:spPr>
      </p:pic>
    </p:spTree>
    <p:extLst>
      <p:ext uri="{BB962C8B-B14F-4D97-AF65-F5344CB8AC3E}">
        <p14:creationId xmlns:p14="http://schemas.microsoft.com/office/powerpoint/2010/main" val="42321870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What is historical biogeography?"/>
          <p:cNvSpPr txBox="1">
            <a:spLocks noGrp="1"/>
          </p:cNvSpPr>
          <p:nvPr>
            <p:ph type="title"/>
          </p:nvPr>
        </p:nvSpPr>
        <p:spPr>
          <a:xfrm>
            <a:off x="187523" y="-241102"/>
            <a:ext cx="7956352" cy="1071563"/>
          </a:xfrm>
          <a:prstGeom prst="rect">
            <a:avLst/>
          </a:prstGeom>
        </p:spPr>
        <p:txBody>
          <a:bodyPr>
            <a:normAutofit fontScale="90000"/>
          </a:bodyPr>
          <a:lstStyle>
            <a:lvl1pPr algn="l">
              <a:defRPr sz="4800" b="1"/>
            </a:lvl1pPr>
          </a:lstStyle>
          <a:p>
            <a:pPr>
              <a:defRPr b="0"/>
            </a:pPr>
            <a:r>
              <a:rPr b="1"/>
              <a:t>What is historical biogeography?</a:t>
            </a:r>
          </a:p>
        </p:txBody>
      </p:sp>
      <p:pic>
        <p:nvPicPr>
          <p:cNvPr id="185" name="Region capture 6.png" descr="Region capture 6.png"/>
          <p:cNvPicPr>
            <a:picLocks noChangeAspect="1"/>
          </p:cNvPicPr>
          <p:nvPr/>
        </p:nvPicPr>
        <p:blipFill>
          <a:blip r:embed="rId2">
            <a:extLst/>
          </a:blip>
          <a:stretch>
            <a:fillRect/>
          </a:stretch>
        </p:blipFill>
        <p:spPr>
          <a:xfrm>
            <a:off x="1711236" y="1204231"/>
            <a:ext cx="5965032" cy="5501964"/>
          </a:xfrm>
          <a:prstGeom prst="rect">
            <a:avLst/>
          </a:prstGeom>
          <a:ln w="12700">
            <a:miter lim="400000"/>
          </a:ln>
        </p:spPr>
      </p:pic>
      <p:sp>
        <p:nvSpPr>
          <p:cNvPr id="186" name="Rectangle"/>
          <p:cNvSpPr/>
          <p:nvPr/>
        </p:nvSpPr>
        <p:spPr>
          <a:xfrm>
            <a:off x="357187" y="3339703"/>
            <a:ext cx="4205883" cy="3027164"/>
          </a:xfrm>
          <a:prstGeom prst="rect">
            <a:avLst/>
          </a:prstGeom>
          <a:solidFill>
            <a:srgbClr val="FFFFFF"/>
          </a:solidFill>
          <a:ln w="12700">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87" name="Rectangle"/>
          <p:cNvSpPr/>
          <p:nvPr/>
        </p:nvSpPr>
        <p:spPr>
          <a:xfrm>
            <a:off x="4982766" y="5357812"/>
            <a:ext cx="857250" cy="178594"/>
          </a:xfrm>
          <a:prstGeom prst="rect">
            <a:avLst/>
          </a:prstGeom>
          <a:solidFill>
            <a:srgbClr val="FFFFFF"/>
          </a:solidFill>
          <a:ln w="12700">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pic>
        <p:nvPicPr>
          <p:cNvPr id="188" name="Region capture 7.png" descr="Region capture 7.png"/>
          <p:cNvPicPr>
            <a:picLocks noChangeAspect="1"/>
          </p:cNvPicPr>
          <p:nvPr/>
        </p:nvPicPr>
        <p:blipFill>
          <a:blip r:embed="rId3">
            <a:extLst/>
          </a:blip>
          <a:srcRect l="430" r="4731" b="10569"/>
          <a:stretch>
            <a:fillRect/>
          </a:stretch>
        </p:blipFill>
        <p:spPr>
          <a:xfrm>
            <a:off x="634008" y="3268266"/>
            <a:ext cx="3937992" cy="2946797"/>
          </a:xfrm>
          <a:prstGeom prst="rect">
            <a:avLst/>
          </a:prstGeom>
          <a:ln w="12700">
            <a:solidFill>
              <a:srgbClr val="000000"/>
            </a:solidFill>
            <a:miter lim="400000"/>
          </a:ln>
        </p:spPr>
      </p:pic>
      <p:sp>
        <p:nvSpPr>
          <p:cNvPr id="189" name="Rectangle"/>
          <p:cNvSpPr/>
          <p:nvPr/>
        </p:nvSpPr>
        <p:spPr>
          <a:xfrm>
            <a:off x="4982766" y="3696891"/>
            <a:ext cx="2223492" cy="1768078"/>
          </a:xfrm>
          <a:prstGeom prst="rect">
            <a:avLst/>
          </a:prstGeom>
          <a:solidFill>
            <a:srgbClr val="FFFFFF"/>
          </a:solidFill>
          <a:ln w="12700">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pic>
        <p:nvPicPr>
          <p:cNvPr id="190" name="Region capture 8_rotate1.png" descr="Region capture 8_rotate1.png"/>
          <p:cNvPicPr>
            <a:picLocks noChangeAspect="1"/>
          </p:cNvPicPr>
          <p:nvPr/>
        </p:nvPicPr>
        <p:blipFill>
          <a:blip r:embed="rId4">
            <a:extLst/>
          </a:blip>
          <a:stretch>
            <a:fillRect/>
          </a:stretch>
        </p:blipFill>
        <p:spPr>
          <a:xfrm>
            <a:off x="4964906" y="3759398"/>
            <a:ext cx="2178844" cy="1634133"/>
          </a:xfrm>
          <a:prstGeom prst="rect">
            <a:avLst/>
          </a:prstGeom>
          <a:ln w="12700">
            <a:miter lim="400000"/>
          </a:ln>
        </p:spPr>
      </p:pic>
    </p:spTree>
    <p:extLst>
      <p:ext uri="{BB962C8B-B14F-4D97-AF65-F5344CB8AC3E}">
        <p14:creationId xmlns:p14="http://schemas.microsoft.com/office/powerpoint/2010/main" val="33170638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What is historical biogeography?"/>
          <p:cNvSpPr txBox="1">
            <a:spLocks noGrp="1"/>
          </p:cNvSpPr>
          <p:nvPr>
            <p:ph type="title"/>
          </p:nvPr>
        </p:nvSpPr>
        <p:spPr>
          <a:xfrm>
            <a:off x="187523" y="-241102"/>
            <a:ext cx="7956352" cy="1071563"/>
          </a:xfrm>
          <a:prstGeom prst="rect">
            <a:avLst/>
          </a:prstGeom>
        </p:spPr>
        <p:txBody>
          <a:bodyPr>
            <a:normAutofit fontScale="90000"/>
          </a:bodyPr>
          <a:lstStyle>
            <a:lvl1pPr algn="l">
              <a:defRPr sz="4800" b="1"/>
            </a:lvl1pPr>
          </a:lstStyle>
          <a:p>
            <a:pPr>
              <a:defRPr b="0"/>
            </a:pPr>
            <a:r>
              <a:rPr b="1"/>
              <a:t>What is historical biogeography?</a:t>
            </a:r>
          </a:p>
        </p:txBody>
      </p:sp>
      <p:pic>
        <p:nvPicPr>
          <p:cNvPr id="193" name="Region capture 6.png" descr="Region capture 6.png"/>
          <p:cNvPicPr>
            <a:picLocks noChangeAspect="1"/>
          </p:cNvPicPr>
          <p:nvPr/>
        </p:nvPicPr>
        <p:blipFill>
          <a:blip r:embed="rId2">
            <a:extLst/>
          </a:blip>
          <a:stretch>
            <a:fillRect/>
          </a:stretch>
        </p:blipFill>
        <p:spPr>
          <a:xfrm>
            <a:off x="1711236" y="1204231"/>
            <a:ext cx="5965032" cy="5501964"/>
          </a:xfrm>
          <a:prstGeom prst="rect">
            <a:avLst/>
          </a:prstGeom>
          <a:ln w="12700">
            <a:miter lim="400000"/>
          </a:ln>
        </p:spPr>
      </p:pic>
      <p:sp>
        <p:nvSpPr>
          <p:cNvPr id="194" name="Rectangle"/>
          <p:cNvSpPr/>
          <p:nvPr/>
        </p:nvSpPr>
        <p:spPr>
          <a:xfrm>
            <a:off x="357187" y="3339703"/>
            <a:ext cx="4205883" cy="3027164"/>
          </a:xfrm>
          <a:prstGeom prst="rect">
            <a:avLst/>
          </a:prstGeom>
          <a:solidFill>
            <a:srgbClr val="FFFFFF"/>
          </a:solidFill>
          <a:ln w="12700">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195" name="Rectangle"/>
          <p:cNvSpPr/>
          <p:nvPr/>
        </p:nvSpPr>
        <p:spPr>
          <a:xfrm>
            <a:off x="4982766" y="5357812"/>
            <a:ext cx="857250" cy="178594"/>
          </a:xfrm>
          <a:prstGeom prst="rect">
            <a:avLst/>
          </a:prstGeom>
          <a:solidFill>
            <a:srgbClr val="FFFFFF"/>
          </a:solidFill>
          <a:ln w="12700">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pic>
        <p:nvPicPr>
          <p:cNvPr id="196" name="Region capture 7.png" descr="Region capture 7.png"/>
          <p:cNvPicPr>
            <a:picLocks noChangeAspect="1"/>
          </p:cNvPicPr>
          <p:nvPr/>
        </p:nvPicPr>
        <p:blipFill>
          <a:blip r:embed="rId3">
            <a:extLst/>
          </a:blip>
          <a:srcRect l="430" r="4731" b="10569"/>
          <a:stretch>
            <a:fillRect/>
          </a:stretch>
        </p:blipFill>
        <p:spPr>
          <a:xfrm>
            <a:off x="634008" y="3268266"/>
            <a:ext cx="3937992" cy="2946797"/>
          </a:xfrm>
          <a:prstGeom prst="rect">
            <a:avLst/>
          </a:prstGeom>
          <a:ln w="12700">
            <a:solidFill>
              <a:srgbClr val="000000"/>
            </a:solidFill>
            <a:miter lim="400000"/>
          </a:ln>
        </p:spPr>
      </p:pic>
      <p:sp>
        <p:nvSpPr>
          <p:cNvPr id="197" name="Rectangle"/>
          <p:cNvSpPr/>
          <p:nvPr/>
        </p:nvSpPr>
        <p:spPr>
          <a:xfrm>
            <a:off x="4982766" y="3696891"/>
            <a:ext cx="2223492" cy="1768078"/>
          </a:xfrm>
          <a:prstGeom prst="rect">
            <a:avLst/>
          </a:prstGeom>
          <a:solidFill>
            <a:srgbClr val="FFFFFF"/>
          </a:solidFill>
          <a:ln w="12700">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pic>
        <p:nvPicPr>
          <p:cNvPr id="198" name="Region capture 8_rotate2.png" descr="Region capture 8_rotate2.png"/>
          <p:cNvPicPr>
            <a:picLocks noChangeAspect="1"/>
          </p:cNvPicPr>
          <p:nvPr/>
        </p:nvPicPr>
        <p:blipFill>
          <a:blip r:embed="rId4">
            <a:extLst/>
          </a:blip>
          <a:stretch>
            <a:fillRect/>
          </a:stretch>
        </p:blipFill>
        <p:spPr>
          <a:xfrm>
            <a:off x="5009555" y="3759398"/>
            <a:ext cx="2178844" cy="1634133"/>
          </a:xfrm>
          <a:prstGeom prst="rect">
            <a:avLst/>
          </a:prstGeom>
          <a:ln w="12700">
            <a:miter lim="400000"/>
          </a:ln>
        </p:spPr>
      </p:pic>
    </p:spTree>
    <p:extLst>
      <p:ext uri="{BB962C8B-B14F-4D97-AF65-F5344CB8AC3E}">
        <p14:creationId xmlns:p14="http://schemas.microsoft.com/office/powerpoint/2010/main" val="374149847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Date Placeholder 1"/>
          <p:cNvSpPr>
            <a:spLocks noGrp="1"/>
          </p:cNvSpPr>
          <p:nvPr>
            <p:ph type="dt" sz="half" idx="10"/>
          </p:nvPr>
        </p:nvSpPr>
        <p:spPr/>
        <p:txBody>
          <a:bodyPr/>
          <a:lstStyle/>
          <a:p>
            <a:r>
              <a:rPr lang="en-US"/>
              <a:t>Nov. 22, 2008</a:t>
            </a:r>
          </a:p>
        </p:txBody>
      </p:sp>
      <p:sp>
        <p:nvSpPr>
          <p:cNvPr id="5" name="Footer Placeholder 2"/>
          <p:cNvSpPr>
            <a:spLocks noGrp="1"/>
          </p:cNvSpPr>
          <p:nvPr>
            <p:ph type="ftr" sz="quarter" idx="11"/>
          </p:nvPr>
        </p:nvSpPr>
        <p:spPr/>
        <p:txBody>
          <a:bodyPr/>
          <a:lstStyle/>
          <a:p>
            <a:r>
              <a:rPr lang="en-US"/>
              <a:t>UC Berkeley Comp Bio Group</a:t>
            </a:r>
          </a:p>
        </p:txBody>
      </p:sp>
      <p:sp>
        <p:nvSpPr>
          <p:cNvPr id="6" name="Slide Number Placeholder 3"/>
          <p:cNvSpPr>
            <a:spLocks noGrp="1"/>
          </p:cNvSpPr>
          <p:nvPr>
            <p:ph type="sldNum" sz="quarter" idx="12"/>
          </p:nvPr>
        </p:nvSpPr>
        <p:spPr/>
        <p:txBody>
          <a:bodyPr/>
          <a:lstStyle/>
          <a:p>
            <a:fld id="{FC9503E5-9FD7-C246-BAF0-9E6EFAEDE694}" type="slidenum">
              <a:rPr lang="en-US"/>
              <a:pPr/>
              <a:t>16</a:t>
            </a:fld>
            <a:endParaRPr lang="en-US"/>
          </a:p>
        </p:txBody>
      </p:sp>
      <p:sp>
        <p:nvSpPr>
          <p:cNvPr id="372738" name="Rectangle 2"/>
          <p:cNvSpPr>
            <a:spLocks noGrp="1" noChangeArrowheads="1"/>
          </p:cNvSpPr>
          <p:nvPr>
            <p:ph type="title" idx="4294967295"/>
          </p:nvPr>
        </p:nvSpPr>
        <p:spPr>
          <a:xfrm>
            <a:off x="228600" y="381000"/>
            <a:ext cx="9067800" cy="609600"/>
          </a:xfrm>
        </p:spPr>
        <p:txBody>
          <a:bodyPr>
            <a:normAutofit fontScale="90000"/>
          </a:bodyPr>
          <a:lstStyle/>
          <a:p>
            <a:pPr algn="l"/>
            <a:r>
              <a:rPr lang="en-US" sz="3600" b="1">
                <a:solidFill>
                  <a:srgbClr val="FFFF00"/>
                </a:solidFill>
                <a:latin typeface="Arial" charset="0"/>
              </a:rPr>
              <a:t>1859-1950s: </a:t>
            </a:r>
            <a:r>
              <a:rPr lang="ja-JP" altLang="en-US" sz="3600" b="1">
                <a:solidFill>
                  <a:srgbClr val="FFFF00"/>
                </a:solidFill>
                <a:latin typeface="Comic Sans MS"/>
              </a:rPr>
              <a:t>“</a:t>
            </a:r>
            <a:r>
              <a:rPr lang="en-US" sz="3600" b="1">
                <a:solidFill>
                  <a:srgbClr val="FFFF00"/>
                </a:solidFill>
                <a:latin typeface="Arial" charset="0"/>
              </a:rPr>
              <a:t>Darwinian</a:t>
            </a:r>
            <a:r>
              <a:rPr lang="ja-JP" altLang="en-US" sz="3600" b="1">
                <a:solidFill>
                  <a:srgbClr val="FFFF00"/>
                </a:solidFill>
                <a:latin typeface="Comic Sans MS"/>
              </a:rPr>
              <a:t>”</a:t>
            </a:r>
            <a:r>
              <a:rPr lang="en-US" sz="3600" b="1">
                <a:solidFill>
                  <a:srgbClr val="FFFF00"/>
                </a:solidFill>
                <a:latin typeface="Arial" charset="0"/>
              </a:rPr>
              <a:t> biogeography</a:t>
            </a:r>
            <a:endParaRPr lang="en-US" sz="2400" b="1">
              <a:solidFill>
                <a:srgbClr val="FFFF00"/>
              </a:solidFill>
              <a:latin typeface="Arial" charset="0"/>
            </a:endParaRPr>
          </a:p>
        </p:txBody>
      </p:sp>
      <p:sp>
        <p:nvSpPr>
          <p:cNvPr id="372739" name="Rectangle 3"/>
          <p:cNvSpPr>
            <a:spLocks noChangeArrowheads="1"/>
          </p:cNvSpPr>
          <p:nvPr/>
        </p:nvSpPr>
        <p:spPr bwMode="auto">
          <a:xfrm>
            <a:off x="457201" y="1371601"/>
            <a:ext cx="5861050" cy="41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2000">
                <a:solidFill>
                  <a:srgbClr val="1DF800"/>
                </a:solidFill>
                <a:latin typeface="Arial" charset="0"/>
              </a:rPr>
              <a:t>Centers of distribution/endemism</a:t>
            </a:r>
          </a:p>
          <a:p>
            <a:pPr>
              <a:buFontTx/>
              <a:buChar char="•"/>
            </a:pPr>
            <a:r>
              <a:rPr lang="en-US" sz="2000">
                <a:solidFill>
                  <a:srgbClr val="1DF800"/>
                </a:solidFill>
                <a:latin typeface="Arial" charset="0"/>
              </a:rPr>
              <a:t> Most diversity = center of origin</a:t>
            </a:r>
          </a:p>
          <a:p>
            <a:pPr>
              <a:buFontTx/>
              <a:buChar char="•"/>
            </a:pPr>
            <a:endParaRPr lang="en-US" sz="2000">
              <a:solidFill>
                <a:srgbClr val="1DF800"/>
              </a:solidFill>
              <a:latin typeface="Arial" charset="0"/>
            </a:endParaRPr>
          </a:p>
          <a:p>
            <a:r>
              <a:rPr lang="en-US" sz="2000">
                <a:solidFill>
                  <a:srgbClr val="1DF800"/>
                </a:solidFill>
                <a:latin typeface="Arial" charset="0"/>
              </a:rPr>
              <a:t>Delineation of </a:t>
            </a:r>
            <a:r>
              <a:rPr lang="ja-JP" altLang="en-US" sz="2000">
                <a:solidFill>
                  <a:srgbClr val="1DF800"/>
                </a:solidFill>
                <a:latin typeface="Arial" charset="0"/>
              </a:rPr>
              <a:t>“</a:t>
            </a:r>
            <a:r>
              <a:rPr lang="en-US" sz="2000">
                <a:solidFill>
                  <a:srgbClr val="1DF800"/>
                </a:solidFill>
                <a:latin typeface="Arial" charset="0"/>
              </a:rPr>
              <a:t>biogeographical provinces</a:t>
            </a:r>
            <a:r>
              <a:rPr lang="ja-JP" altLang="en-US" sz="2000">
                <a:solidFill>
                  <a:srgbClr val="1DF800"/>
                </a:solidFill>
                <a:latin typeface="Arial" charset="0"/>
              </a:rPr>
              <a:t>”</a:t>
            </a:r>
            <a:endParaRPr lang="en-US" sz="2000">
              <a:solidFill>
                <a:srgbClr val="1DF800"/>
              </a:solidFill>
              <a:latin typeface="Arial" charset="0"/>
            </a:endParaRPr>
          </a:p>
          <a:p>
            <a:endParaRPr lang="en-US" sz="2000">
              <a:solidFill>
                <a:srgbClr val="1DF800"/>
              </a:solidFill>
              <a:latin typeface="Arial" charset="0"/>
            </a:endParaRPr>
          </a:p>
          <a:p>
            <a:r>
              <a:rPr lang="en-US" sz="2000">
                <a:solidFill>
                  <a:srgbClr val="1DF800"/>
                </a:solidFill>
                <a:latin typeface="Arial" charset="0"/>
              </a:rPr>
              <a:t>Disjunct patterns:</a:t>
            </a:r>
          </a:p>
          <a:p>
            <a:pPr>
              <a:buFontTx/>
              <a:buChar char="•"/>
            </a:pPr>
            <a:r>
              <a:rPr lang="en-US" sz="2000">
                <a:solidFill>
                  <a:srgbClr val="1DF800"/>
                </a:solidFill>
                <a:latin typeface="Arial" charset="0"/>
              </a:rPr>
              <a:t> Dispersal</a:t>
            </a:r>
          </a:p>
          <a:p>
            <a:pPr>
              <a:buFontTx/>
              <a:buChar char="•"/>
            </a:pPr>
            <a:r>
              <a:rPr lang="en-US" sz="2000">
                <a:solidFill>
                  <a:srgbClr val="1DF800"/>
                </a:solidFill>
                <a:latin typeface="Arial" charset="0"/>
              </a:rPr>
              <a:t> Land bridges</a:t>
            </a:r>
          </a:p>
          <a:p>
            <a:endParaRPr lang="en-US" sz="2000">
              <a:solidFill>
                <a:srgbClr val="1DF800"/>
              </a:solidFill>
              <a:latin typeface="Arial" charset="0"/>
            </a:endParaRPr>
          </a:p>
          <a:p>
            <a:r>
              <a:rPr lang="en-US" sz="2000">
                <a:solidFill>
                  <a:srgbClr val="1DF800"/>
                </a:solidFill>
                <a:latin typeface="Arial" charset="0"/>
              </a:rPr>
              <a:t>Develop a </a:t>
            </a:r>
            <a:r>
              <a:rPr lang="ja-JP" altLang="en-US" sz="2000">
                <a:solidFill>
                  <a:srgbClr val="1DF800"/>
                </a:solidFill>
                <a:latin typeface="Arial" charset="0"/>
              </a:rPr>
              <a:t>“</a:t>
            </a:r>
            <a:r>
              <a:rPr lang="en-US" sz="2000">
                <a:solidFill>
                  <a:srgbClr val="1DF800"/>
                </a:solidFill>
                <a:latin typeface="Arial" charset="0"/>
              </a:rPr>
              <a:t>synthetic scenario</a:t>
            </a:r>
            <a:r>
              <a:rPr lang="ja-JP" altLang="en-US" sz="2000">
                <a:solidFill>
                  <a:srgbClr val="1DF800"/>
                </a:solidFill>
                <a:latin typeface="Arial" charset="0"/>
              </a:rPr>
              <a:t>”</a:t>
            </a:r>
            <a:r>
              <a:rPr lang="en-US" sz="2000">
                <a:solidFill>
                  <a:srgbClr val="1DF800"/>
                </a:solidFill>
                <a:latin typeface="Arial" charset="0"/>
              </a:rPr>
              <a:t> (i.e. a story)</a:t>
            </a:r>
          </a:p>
          <a:p>
            <a:endParaRPr lang="en-US" sz="2000">
              <a:solidFill>
                <a:srgbClr val="1DF800"/>
              </a:solidFill>
              <a:latin typeface="Arial" charset="0"/>
            </a:endParaRPr>
          </a:p>
          <a:p>
            <a:r>
              <a:rPr lang="en-US" sz="2000">
                <a:solidFill>
                  <a:srgbClr val="1DF800"/>
                </a:solidFill>
                <a:latin typeface="Arial" charset="0"/>
              </a:rPr>
              <a:t>Darwin to Lyell: land bridges were being created </a:t>
            </a:r>
          </a:p>
          <a:p>
            <a:r>
              <a:rPr lang="en-US" sz="2000">
                <a:solidFill>
                  <a:srgbClr val="1DF800"/>
                </a:solidFill>
                <a:latin typeface="Arial" charset="0"/>
              </a:rPr>
              <a:t>"as easy as a cook does pancakes."</a:t>
            </a:r>
          </a:p>
        </p:txBody>
      </p:sp>
    </p:spTree>
    <p:extLst>
      <p:ext uri="{BB962C8B-B14F-4D97-AF65-F5344CB8AC3E}">
        <p14:creationId xmlns:p14="http://schemas.microsoft.com/office/powerpoint/2010/main" val="263975253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droppedImage.tiff" descr="droppedImage.tiff"/>
          <p:cNvPicPr>
            <a:picLocks noChangeAspect="1"/>
          </p:cNvPicPr>
          <p:nvPr/>
        </p:nvPicPr>
        <p:blipFill>
          <a:blip r:embed="rId2">
            <a:extLst/>
          </a:blip>
          <a:stretch>
            <a:fillRect/>
          </a:stretch>
        </p:blipFill>
        <p:spPr>
          <a:xfrm>
            <a:off x="1393031" y="2107406"/>
            <a:ext cx="6027539" cy="4063008"/>
          </a:xfrm>
          <a:prstGeom prst="rect">
            <a:avLst/>
          </a:prstGeom>
          <a:ln w="12700">
            <a:miter lim="400000"/>
          </a:ln>
        </p:spPr>
      </p:pic>
      <p:sp>
        <p:nvSpPr>
          <p:cNvPr id="209" name="Evolution solved one biogeographical problem, but created new puzzles"/>
          <p:cNvSpPr txBox="1">
            <a:spLocks noGrp="1"/>
          </p:cNvSpPr>
          <p:nvPr>
            <p:ph type="title"/>
          </p:nvPr>
        </p:nvSpPr>
        <p:spPr>
          <a:xfrm>
            <a:off x="321469" y="178594"/>
            <a:ext cx="8001000" cy="1562695"/>
          </a:xfrm>
          <a:prstGeom prst="rect">
            <a:avLst/>
          </a:prstGeom>
        </p:spPr>
        <p:txBody>
          <a:bodyPr>
            <a:normAutofit fontScale="90000"/>
          </a:bodyPr>
          <a:lstStyle>
            <a:lvl1pPr algn="l">
              <a:defRPr sz="4800" b="1"/>
            </a:lvl1pPr>
          </a:lstStyle>
          <a:p>
            <a:pPr>
              <a:defRPr b="0"/>
            </a:pPr>
            <a:r>
              <a:rPr b="1"/>
              <a:t>Evolution solved one biogeographical problem, but created new puzzles</a:t>
            </a:r>
          </a:p>
        </p:txBody>
      </p:sp>
      <p:sp>
        <p:nvSpPr>
          <p:cNvPr id="210" name="http://www.geo.arizona.edu/Antevs/ecol438/lect04.html"/>
          <p:cNvSpPr/>
          <p:nvPr/>
        </p:nvSpPr>
        <p:spPr>
          <a:xfrm>
            <a:off x="6614857" y="6501894"/>
            <a:ext cx="3683246"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1200">
                <a:hlinkClick r:id="rId3"/>
              </a:defRPr>
            </a:lvl1pPr>
          </a:lstStyle>
          <a:p>
            <a:r>
              <a:rPr>
                <a:hlinkClick r:id="rId3"/>
              </a:rPr>
              <a:t>http://www.geo.arizona.edu/Antevs/ecol438/lect04.html</a:t>
            </a:r>
          </a:p>
        </p:txBody>
      </p:sp>
      <p:grpSp>
        <p:nvGrpSpPr>
          <p:cNvPr id="213" name="Group"/>
          <p:cNvGrpSpPr/>
          <p:nvPr/>
        </p:nvGrpSpPr>
        <p:grpSpPr>
          <a:xfrm>
            <a:off x="3705820" y="5053270"/>
            <a:ext cx="2571750" cy="841256"/>
            <a:chOff x="0" y="30423"/>
            <a:chExt cx="3657600" cy="1196453"/>
          </a:xfrm>
        </p:grpSpPr>
        <p:sp>
          <p:nvSpPr>
            <p:cNvPr id="211" name="Rectangle"/>
            <p:cNvSpPr/>
            <p:nvPr/>
          </p:nvSpPr>
          <p:spPr>
            <a:xfrm>
              <a:off x="0" y="44450"/>
              <a:ext cx="3505200" cy="368300"/>
            </a:xfrm>
            <a:prstGeom prst="rect">
              <a:avLst/>
            </a:prstGeom>
            <a:solidFill>
              <a:srgbClr val="FFFFFF"/>
            </a:solidFill>
            <a:ln w="25400" cap="flat">
              <a:solidFill>
                <a:srgbClr val="FFFFFF"/>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212" name="Southern Beech…"/>
            <p:cNvSpPr/>
            <p:nvPr/>
          </p:nvSpPr>
          <p:spPr>
            <a:xfrm>
              <a:off x="127000" y="30423"/>
              <a:ext cx="3530600" cy="1196453"/>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a:defRPr sz="4000"/>
              </a:pPr>
              <a:r>
                <a:rPr sz="2400" dirty="0"/>
                <a:t>Southern Beech</a:t>
              </a:r>
            </a:p>
            <a:p>
              <a:pPr algn="l">
                <a:defRPr sz="4000" i="1"/>
              </a:pPr>
              <a:r>
                <a:rPr sz="2400" dirty="0"/>
                <a:t>Nothofagus</a:t>
              </a:r>
            </a:p>
          </p:txBody>
        </p:sp>
      </p:grpSp>
    </p:spTree>
    <p:extLst>
      <p:ext uri="{BB962C8B-B14F-4D97-AF65-F5344CB8AC3E}">
        <p14:creationId xmlns:p14="http://schemas.microsoft.com/office/powerpoint/2010/main" val="95939445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Evolution solved one biogeographical problem, but created new puzzles"/>
          <p:cNvSpPr txBox="1">
            <a:spLocks noGrp="1"/>
          </p:cNvSpPr>
          <p:nvPr>
            <p:ph type="title"/>
          </p:nvPr>
        </p:nvSpPr>
        <p:spPr>
          <a:xfrm>
            <a:off x="321469" y="178594"/>
            <a:ext cx="8001000" cy="1562695"/>
          </a:xfrm>
          <a:prstGeom prst="rect">
            <a:avLst/>
          </a:prstGeom>
        </p:spPr>
        <p:txBody>
          <a:bodyPr>
            <a:normAutofit fontScale="90000"/>
          </a:bodyPr>
          <a:lstStyle>
            <a:lvl1pPr algn="l">
              <a:defRPr sz="4800" b="1"/>
            </a:lvl1pPr>
          </a:lstStyle>
          <a:p>
            <a:pPr>
              <a:defRPr b="0"/>
            </a:pPr>
            <a:r>
              <a:rPr b="1"/>
              <a:t>Evolution solved one biogeographical problem, but created new puzzles</a:t>
            </a:r>
          </a:p>
        </p:txBody>
      </p:sp>
      <p:pic>
        <p:nvPicPr>
          <p:cNvPr id="216" name="droppedImage.tiff" descr="droppedImage.tiff"/>
          <p:cNvPicPr>
            <a:picLocks noChangeAspect="1"/>
          </p:cNvPicPr>
          <p:nvPr/>
        </p:nvPicPr>
        <p:blipFill>
          <a:blip r:embed="rId2">
            <a:extLst/>
          </a:blip>
          <a:stretch>
            <a:fillRect/>
          </a:stretch>
        </p:blipFill>
        <p:spPr>
          <a:xfrm>
            <a:off x="258961" y="2089547"/>
            <a:ext cx="3964781" cy="2672556"/>
          </a:xfrm>
          <a:prstGeom prst="rect">
            <a:avLst/>
          </a:prstGeom>
          <a:ln w="12700">
            <a:miter lim="400000"/>
          </a:ln>
        </p:spPr>
      </p:pic>
      <p:pic>
        <p:nvPicPr>
          <p:cNvPr id="217" name="droppedImage.tiff" descr="droppedImage.tiff"/>
          <p:cNvPicPr>
            <a:picLocks noChangeAspect="1"/>
          </p:cNvPicPr>
          <p:nvPr/>
        </p:nvPicPr>
        <p:blipFill>
          <a:blip r:embed="rId3">
            <a:extLst/>
          </a:blip>
          <a:stretch>
            <a:fillRect/>
          </a:stretch>
        </p:blipFill>
        <p:spPr>
          <a:xfrm>
            <a:off x="4518422" y="2007906"/>
            <a:ext cx="4339828" cy="4331353"/>
          </a:xfrm>
          <a:prstGeom prst="rect">
            <a:avLst/>
          </a:prstGeom>
          <a:ln w="12700">
            <a:miter lim="400000"/>
          </a:ln>
        </p:spPr>
      </p:pic>
      <p:sp>
        <p:nvSpPr>
          <p:cNvPr id="218" name="http://bioteaching.wordpress.com/2012/03/28/modes-of-speciation/"/>
          <p:cNvSpPr/>
          <p:nvPr/>
        </p:nvSpPr>
        <p:spPr>
          <a:xfrm>
            <a:off x="4672119" y="6582507"/>
            <a:ext cx="5085251" cy="256798"/>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nchor="ctr">
            <a:spAutoFit/>
          </a:bodyPr>
          <a:lstStyle>
            <a:lvl1pPr>
              <a:defRPr sz="1200">
                <a:hlinkClick r:id="rId4"/>
              </a:defRPr>
            </a:lvl1pPr>
          </a:lstStyle>
          <a:p>
            <a:r>
              <a:rPr dirty="0">
                <a:hlinkClick r:id="rId4"/>
              </a:rPr>
              <a:t>http://bioteaching.wordpress.com/2012/03/28/modes-of-speciation/</a:t>
            </a:r>
          </a:p>
        </p:txBody>
      </p:sp>
      <p:sp>
        <p:nvSpPr>
          <p:cNvPr id="7" name="Southern Beech…"/>
          <p:cNvSpPr/>
          <p:nvPr/>
        </p:nvSpPr>
        <p:spPr>
          <a:xfrm>
            <a:off x="1741289" y="4012893"/>
            <a:ext cx="1598414" cy="56457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algn="l">
              <a:defRPr sz="2400"/>
            </a:pPr>
            <a:r>
              <a:rPr sz="1600" dirty="0"/>
              <a:t>Southern Beech</a:t>
            </a:r>
          </a:p>
          <a:p>
            <a:pPr algn="l">
              <a:defRPr sz="2400" i="1"/>
            </a:pPr>
            <a:r>
              <a:rPr sz="1600" dirty="0"/>
              <a:t>Nothofagus</a:t>
            </a:r>
          </a:p>
        </p:txBody>
      </p:sp>
    </p:spTree>
    <p:extLst>
      <p:ext uri="{BB962C8B-B14F-4D97-AF65-F5344CB8AC3E}">
        <p14:creationId xmlns:p14="http://schemas.microsoft.com/office/powerpoint/2010/main" val="100172646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Evolution solved one biogeographical problem, but created new puzzles"/>
          <p:cNvSpPr txBox="1">
            <a:spLocks noGrp="1"/>
          </p:cNvSpPr>
          <p:nvPr>
            <p:ph type="title"/>
          </p:nvPr>
        </p:nvSpPr>
        <p:spPr>
          <a:xfrm>
            <a:off x="321469" y="178594"/>
            <a:ext cx="8001000" cy="1562695"/>
          </a:xfrm>
          <a:prstGeom prst="rect">
            <a:avLst/>
          </a:prstGeom>
        </p:spPr>
        <p:txBody>
          <a:bodyPr>
            <a:normAutofit fontScale="90000"/>
          </a:bodyPr>
          <a:lstStyle>
            <a:lvl1pPr algn="l">
              <a:defRPr sz="4800" b="1"/>
            </a:lvl1pPr>
          </a:lstStyle>
          <a:p>
            <a:pPr>
              <a:defRPr b="0"/>
            </a:pPr>
            <a:r>
              <a:rPr b="1"/>
              <a:t>Evolution solved one biogeographical problem, but created new puzzles</a:t>
            </a:r>
          </a:p>
        </p:txBody>
      </p:sp>
      <p:pic>
        <p:nvPicPr>
          <p:cNvPr id="222" name="droppedImage.tiff" descr="droppedImage.tiff"/>
          <p:cNvPicPr>
            <a:picLocks noChangeAspect="1"/>
          </p:cNvPicPr>
          <p:nvPr/>
        </p:nvPicPr>
        <p:blipFill>
          <a:blip r:embed="rId2">
            <a:extLst/>
          </a:blip>
          <a:stretch>
            <a:fillRect/>
          </a:stretch>
        </p:blipFill>
        <p:spPr>
          <a:xfrm>
            <a:off x="258961" y="2089547"/>
            <a:ext cx="3964781" cy="2672556"/>
          </a:xfrm>
          <a:prstGeom prst="rect">
            <a:avLst/>
          </a:prstGeom>
          <a:ln w="12700">
            <a:miter lim="400000"/>
          </a:ln>
        </p:spPr>
      </p:pic>
      <p:pic>
        <p:nvPicPr>
          <p:cNvPr id="223" name="droppedImage.tiff" descr="droppedImage.tiff"/>
          <p:cNvPicPr>
            <a:picLocks noChangeAspect="1"/>
          </p:cNvPicPr>
          <p:nvPr/>
        </p:nvPicPr>
        <p:blipFill>
          <a:blip r:embed="rId3">
            <a:extLst/>
          </a:blip>
          <a:stretch>
            <a:fillRect/>
          </a:stretch>
        </p:blipFill>
        <p:spPr>
          <a:xfrm>
            <a:off x="4527351" y="2536031"/>
            <a:ext cx="4348758" cy="2178844"/>
          </a:xfrm>
          <a:prstGeom prst="rect">
            <a:avLst/>
          </a:prstGeom>
          <a:ln w="12700">
            <a:miter lim="400000"/>
          </a:ln>
        </p:spPr>
      </p:pic>
      <p:sp>
        <p:nvSpPr>
          <p:cNvPr id="224" name="http://www.geo.arizona.edu/Antevs/ecol438/lect02.html"/>
          <p:cNvSpPr/>
          <p:nvPr/>
        </p:nvSpPr>
        <p:spPr>
          <a:xfrm>
            <a:off x="5380446" y="6601202"/>
            <a:ext cx="3683246"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1200">
                <a:hlinkClick r:id="rId4"/>
              </a:defRPr>
            </a:lvl1pPr>
          </a:lstStyle>
          <a:p>
            <a:r>
              <a:rPr>
                <a:hlinkClick r:id="rId4"/>
              </a:rPr>
              <a:t>http://www.geo.arizona.edu/Antevs/ecol438/lect02.html</a:t>
            </a:r>
          </a:p>
        </p:txBody>
      </p:sp>
      <p:sp>
        <p:nvSpPr>
          <p:cNvPr id="225" name="Land bridges?"/>
          <p:cNvSpPr/>
          <p:nvPr/>
        </p:nvSpPr>
        <p:spPr>
          <a:xfrm>
            <a:off x="5018485" y="1827025"/>
            <a:ext cx="3599239" cy="810795"/>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l">
              <a:defRPr sz="4800" b="1"/>
            </a:lvl1pPr>
          </a:lstStyle>
          <a:p>
            <a:pPr>
              <a:defRPr b="0"/>
            </a:pPr>
            <a:r>
              <a:rPr b="1"/>
              <a:t>Land bridges?</a:t>
            </a:r>
          </a:p>
        </p:txBody>
      </p:sp>
      <p:sp>
        <p:nvSpPr>
          <p:cNvPr id="226" name="Southern Beech…"/>
          <p:cNvSpPr/>
          <p:nvPr/>
        </p:nvSpPr>
        <p:spPr>
          <a:xfrm>
            <a:off x="1741289" y="4012893"/>
            <a:ext cx="1598414" cy="56457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algn="l">
              <a:defRPr sz="2400"/>
            </a:pPr>
            <a:r>
              <a:rPr sz="1600" dirty="0"/>
              <a:t>Southern Beech</a:t>
            </a:r>
          </a:p>
          <a:p>
            <a:pPr algn="l">
              <a:defRPr sz="2400" i="1"/>
            </a:pPr>
            <a:r>
              <a:rPr sz="1600" dirty="0"/>
              <a:t>Nothofagus</a:t>
            </a:r>
          </a:p>
        </p:txBody>
      </p:sp>
    </p:spTree>
    <p:extLst>
      <p:ext uri="{BB962C8B-B14F-4D97-AF65-F5344CB8AC3E}">
        <p14:creationId xmlns:p14="http://schemas.microsoft.com/office/powerpoint/2010/main" val="388472947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idx="4294967295"/>
          </p:nvPr>
        </p:nvSpPr>
        <p:spPr>
          <a:xfrm>
            <a:off x="76200" y="-64223"/>
            <a:ext cx="9067800" cy="609600"/>
          </a:xfrm>
        </p:spPr>
        <p:txBody>
          <a:bodyPr>
            <a:normAutofit fontScale="90000"/>
          </a:bodyPr>
          <a:lstStyle/>
          <a:p>
            <a:pPr algn="l"/>
            <a:r>
              <a:rPr lang="en-US" sz="3600" b="1" dirty="0">
                <a:latin typeface="Arial" charset="0"/>
              </a:rPr>
              <a:t>Common ancestry solved problems</a:t>
            </a:r>
            <a:endParaRPr lang="en-US" sz="2400" b="1" dirty="0">
              <a:latin typeface="Arial" charset="0"/>
            </a:endParaRPr>
          </a:p>
        </p:txBody>
      </p:sp>
      <p:sp>
        <p:nvSpPr>
          <p:cNvPr id="6" name="Rectangle 5"/>
          <p:cNvSpPr/>
          <p:nvPr/>
        </p:nvSpPr>
        <p:spPr>
          <a:xfrm>
            <a:off x="434477" y="783209"/>
            <a:ext cx="7503406" cy="3111908"/>
          </a:xfrm>
          <a:prstGeom prst="rect">
            <a:avLst/>
          </a:prstGeom>
        </p:spPr>
        <p:txBody>
          <a:bodyPr wrap="square" lIns="64291" tIns="32146" rIns="64291" bIns="32146">
            <a:spAutoFit/>
          </a:bodyPr>
          <a:lstStyle/>
          <a:p>
            <a:pPr algn="l"/>
            <a:r>
              <a:rPr lang="en-US" b="0" dirty="0" smtClean="0">
                <a:latin typeface="Calibri"/>
                <a:cs typeface="Calibri"/>
              </a:rPr>
              <a:t>Problems like:</a:t>
            </a:r>
          </a:p>
          <a:p>
            <a:pPr algn="l"/>
            <a:endParaRPr lang="en-US" dirty="0">
              <a:latin typeface="Calibri"/>
              <a:cs typeface="Calibri"/>
            </a:endParaRPr>
          </a:p>
          <a:p>
            <a:pPr algn="l"/>
            <a:r>
              <a:rPr lang="en-US" b="0" dirty="0" smtClean="0">
                <a:latin typeface="Calibri"/>
                <a:cs typeface="Calibri"/>
              </a:rPr>
              <a:t>Why no (native) amphibians, terrestrial mammals, earthworms, etc. on remote volcanic islands?</a:t>
            </a:r>
          </a:p>
          <a:p>
            <a:pPr algn="l"/>
            <a:endParaRPr lang="en-US" dirty="0">
              <a:latin typeface="Calibri"/>
              <a:cs typeface="Calibri"/>
            </a:endParaRPr>
          </a:p>
          <a:p>
            <a:pPr algn="l"/>
            <a:r>
              <a:rPr lang="en-US" b="0" dirty="0" smtClean="0">
                <a:latin typeface="Calibri"/>
                <a:cs typeface="Calibri"/>
              </a:rPr>
              <a:t>Why do island faunas/floras tend to be a depauperate version of nearby continents?</a:t>
            </a:r>
          </a:p>
          <a:p>
            <a:pPr algn="l"/>
            <a:endParaRPr lang="en-US" dirty="0">
              <a:latin typeface="Calibri"/>
              <a:cs typeface="Calibri"/>
            </a:endParaRPr>
          </a:p>
          <a:p>
            <a:pPr algn="l"/>
            <a:r>
              <a:rPr lang="en-US" b="0" dirty="0" smtClean="0">
                <a:latin typeface="Calibri"/>
                <a:cs typeface="Calibri"/>
              </a:rPr>
              <a:t>Why do niches on islands (or isolated continents) seemed to be filled by unusual organisms (unusual, compared to the large continents). (e.g. </a:t>
            </a:r>
            <a:r>
              <a:rPr lang="en-US" dirty="0" smtClean="0">
                <a:latin typeface="Calibri"/>
                <a:cs typeface="Calibri"/>
              </a:rPr>
              <a:t>the kiwi, marsupial lions, etc.)</a:t>
            </a:r>
            <a:endParaRPr lang="en-US" b="0" dirty="0">
              <a:latin typeface="Calibri"/>
              <a:cs typeface="Calibri"/>
            </a:endParaRPr>
          </a:p>
        </p:txBody>
      </p:sp>
    </p:spTree>
    <p:extLst>
      <p:ext uri="{BB962C8B-B14F-4D97-AF65-F5344CB8AC3E}">
        <p14:creationId xmlns:p14="http://schemas.microsoft.com/office/powerpoint/2010/main" val="2341155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Region capture 11.png" descr="Region capture 11.png"/>
          <p:cNvPicPr>
            <a:picLocks noChangeAspect="1"/>
          </p:cNvPicPr>
          <p:nvPr/>
        </p:nvPicPr>
        <p:blipFill>
          <a:blip r:embed="rId2">
            <a:extLst/>
          </a:blip>
          <a:stretch>
            <a:fillRect/>
          </a:stretch>
        </p:blipFill>
        <p:spPr>
          <a:xfrm>
            <a:off x="133945" y="723304"/>
            <a:ext cx="6762209" cy="1669852"/>
          </a:xfrm>
          <a:prstGeom prst="rect">
            <a:avLst/>
          </a:prstGeom>
          <a:ln w="12700">
            <a:miter lim="400000"/>
          </a:ln>
        </p:spPr>
      </p:pic>
      <p:pic>
        <p:nvPicPr>
          <p:cNvPr id="229" name="Region capture 12.png" descr="Region capture 12.png"/>
          <p:cNvPicPr>
            <a:picLocks noChangeAspect="1"/>
          </p:cNvPicPr>
          <p:nvPr/>
        </p:nvPicPr>
        <p:blipFill>
          <a:blip r:embed="rId3">
            <a:extLst/>
          </a:blip>
          <a:stretch>
            <a:fillRect/>
          </a:stretch>
        </p:blipFill>
        <p:spPr>
          <a:xfrm>
            <a:off x="312539" y="2807294"/>
            <a:ext cx="2035969" cy="3511008"/>
          </a:xfrm>
          <a:prstGeom prst="rect">
            <a:avLst/>
          </a:prstGeom>
          <a:ln w="12700">
            <a:miter lim="400000"/>
          </a:ln>
        </p:spPr>
      </p:pic>
      <p:pic>
        <p:nvPicPr>
          <p:cNvPr id="230" name="Region capture 13.png" descr="Region capture 13.png"/>
          <p:cNvPicPr>
            <a:picLocks noChangeAspect="1"/>
          </p:cNvPicPr>
          <p:nvPr/>
        </p:nvPicPr>
        <p:blipFill>
          <a:blip r:embed="rId4">
            <a:extLst/>
          </a:blip>
          <a:stretch>
            <a:fillRect/>
          </a:stretch>
        </p:blipFill>
        <p:spPr>
          <a:xfrm>
            <a:off x="3723680" y="1560290"/>
            <a:ext cx="5375672" cy="5065538"/>
          </a:xfrm>
          <a:prstGeom prst="rect">
            <a:avLst/>
          </a:prstGeom>
          <a:ln w="25400">
            <a:solidFill>
              <a:srgbClr val="000000"/>
            </a:solidFill>
            <a:miter lim="400000"/>
          </a:ln>
        </p:spPr>
      </p:pic>
      <p:sp>
        <p:nvSpPr>
          <p:cNvPr id="231" name="Arrow"/>
          <p:cNvSpPr/>
          <p:nvPr/>
        </p:nvSpPr>
        <p:spPr>
          <a:xfrm>
            <a:off x="2625328" y="3946922"/>
            <a:ext cx="964406" cy="892969"/>
          </a:xfrm>
          <a:prstGeom prst="rightArrow">
            <a:avLst>
              <a:gd name="adj1" fmla="val 61898"/>
              <a:gd name="adj2" fmla="val 52855"/>
            </a:avLst>
          </a:prstGeom>
          <a:solidFill>
            <a:srgbClr val="669C35"/>
          </a:solidFill>
          <a:ln w="25400">
            <a:solidFill>
              <a:srgbClr val="000000"/>
            </a:solidFill>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232" name="http://www.darwinproject.ac.uk/letter/entry-1904"/>
          <p:cNvSpPr/>
          <p:nvPr/>
        </p:nvSpPr>
        <p:spPr>
          <a:xfrm>
            <a:off x="5696992" y="6599088"/>
            <a:ext cx="3268620"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1200" u="sng">
                <a:hlinkClick r:id="rId5"/>
              </a:defRPr>
            </a:lvl1pPr>
          </a:lstStyle>
          <a:p>
            <a:pPr>
              <a:defRPr u="none"/>
            </a:pPr>
            <a:r>
              <a:rPr u="sng">
                <a:hlinkClick r:id="rId5"/>
              </a:rPr>
              <a:t>http://www.darwinproject.ac.uk/letter/entry-1904</a:t>
            </a:r>
          </a:p>
        </p:txBody>
      </p:sp>
    </p:spTree>
    <p:extLst>
      <p:ext uri="{BB962C8B-B14F-4D97-AF65-F5344CB8AC3E}">
        <p14:creationId xmlns:p14="http://schemas.microsoft.com/office/powerpoint/2010/main" val="380426588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Region capture 11.png" descr="Region capture 11.png"/>
          <p:cNvPicPr>
            <a:picLocks noChangeAspect="1"/>
          </p:cNvPicPr>
          <p:nvPr/>
        </p:nvPicPr>
        <p:blipFill>
          <a:blip r:embed="rId2">
            <a:extLst/>
          </a:blip>
          <a:stretch>
            <a:fillRect/>
          </a:stretch>
        </p:blipFill>
        <p:spPr>
          <a:xfrm>
            <a:off x="133945" y="723304"/>
            <a:ext cx="6762209" cy="1669852"/>
          </a:xfrm>
          <a:prstGeom prst="rect">
            <a:avLst/>
          </a:prstGeom>
          <a:ln w="12700">
            <a:miter lim="400000"/>
          </a:ln>
        </p:spPr>
      </p:pic>
      <p:pic>
        <p:nvPicPr>
          <p:cNvPr id="235" name="Region capture 12.png" descr="Region capture 12.png"/>
          <p:cNvPicPr>
            <a:picLocks noChangeAspect="1"/>
          </p:cNvPicPr>
          <p:nvPr/>
        </p:nvPicPr>
        <p:blipFill>
          <a:blip r:embed="rId3">
            <a:extLst/>
          </a:blip>
          <a:stretch>
            <a:fillRect/>
          </a:stretch>
        </p:blipFill>
        <p:spPr>
          <a:xfrm>
            <a:off x="312539" y="2807294"/>
            <a:ext cx="2035969" cy="3511008"/>
          </a:xfrm>
          <a:prstGeom prst="rect">
            <a:avLst/>
          </a:prstGeom>
          <a:ln w="12700">
            <a:miter lim="400000"/>
          </a:ln>
        </p:spPr>
      </p:pic>
      <p:pic>
        <p:nvPicPr>
          <p:cNvPr id="236" name="Region capture 13.png" descr="Region capture 13.png"/>
          <p:cNvPicPr>
            <a:picLocks noChangeAspect="1"/>
          </p:cNvPicPr>
          <p:nvPr/>
        </p:nvPicPr>
        <p:blipFill>
          <a:blip r:embed="rId4">
            <a:extLst/>
          </a:blip>
          <a:stretch>
            <a:fillRect/>
          </a:stretch>
        </p:blipFill>
        <p:spPr>
          <a:xfrm>
            <a:off x="3723680" y="1560290"/>
            <a:ext cx="5375672" cy="5065538"/>
          </a:xfrm>
          <a:prstGeom prst="rect">
            <a:avLst/>
          </a:prstGeom>
          <a:ln w="25400">
            <a:solidFill>
              <a:srgbClr val="000000"/>
            </a:solidFill>
            <a:miter lim="400000"/>
          </a:ln>
        </p:spPr>
      </p:pic>
      <p:sp>
        <p:nvSpPr>
          <p:cNvPr id="237" name="Arrow"/>
          <p:cNvSpPr/>
          <p:nvPr/>
        </p:nvSpPr>
        <p:spPr>
          <a:xfrm>
            <a:off x="2625328" y="3946922"/>
            <a:ext cx="964406" cy="892969"/>
          </a:xfrm>
          <a:prstGeom prst="rightArrow">
            <a:avLst>
              <a:gd name="adj1" fmla="val 61898"/>
              <a:gd name="adj2" fmla="val 52855"/>
            </a:avLst>
          </a:prstGeom>
          <a:solidFill>
            <a:srgbClr val="669C35"/>
          </a:solidFill>
          <a:ln w="25400">
            <a:solidFill>
              <a:srgbClr val="000000"/>
            </a:solidFill>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239" name="Rounded Rectangle"/>
          <p:cNvSpPr/>
          <p:nvPr/>
        </p:nvSpPr>
        <p:spPr>
          <a:xfrm>
            <a:off x="3723680" y="5581055"/>
            <a:ext cx="5188148" cy="1017984"/>
          </a:xfrm>
          <a:prstGeom prst="roundRect">
            <a:avLst>
              <a:gd name="adj" fmla="val 13158"/>
            </a:avLst>
          </a:prstGeom>
          <a:solidFill>
            <a:srgbClr val="53D5FD">
              <a:alpha val="50000"/>
            </a:srgbClr>
          </a:solidFill>
          <a:ln w="50800">
            <a:solidFill>
              <a:srgbClr val="0061FF">
                <a:alpha val="50000"/>
              </a:srgbClr>
            </a:solidFill>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8" name="http://www.darwinproject.ac.uk/letter/entry-1904"/>
          <p:cNvSpPr/>
          <p:nvPr/>
        </p:nvSpPr>
        <p:spPr>
          <a:xfrm>
            <a:off x="5696992" y="6599088"/>
            <a:ext cx="3268620"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1200" u="sng">
                <a:hlinkClick r:id="rId5"/>
              </a:defRPr>
            </a:lvl1pPr>
          </a:lstStyle>
          <a:p>
            <a:pPr>
              <a:defRPr u="none"/>
            </a:pPr>
            <a:r>
              <a:rPr u="sng">
                <a:hlinkClick r:id="rId5"/>
              </a:rPr>
              <a:t>http://www.darwinproject.ac.uk/letter/entry-1904</a:t>
            </a:r>
          </a:p>
        </p:txBody>
      </p:sp>
    </p:spTree>
    <p:extLst>
      <p:ext uri="{BB962C8B-B14F-4D97-AF65-F5344CB8AC3E}">
        <p14:creationId xmlns:p14="http://schemas.microsoft.com/office/powerpoint/2010/main" val="21273855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 name="Region capture 11.png" descr="Region capture 11.png"/>
          <p:cNvPicPr>
            <a:picLocks noChangeAspect="1"/>
          </p:cNvPicPr>
          <p:nvPr/>
        </p:nvPicPr>
        <p:blipFill>
          <a:blip r:embed="rId2">
            <a:extLst/>
          </a:blip>
          <a:stretch>
            <a:fillRect/>
          </a:stretch>
        </p:blipFill>
        <p:spPr>
          <a:xfrm>
            <a:off x="133945" y="723304"/>
            <a:ext cx="6762209" cy="1669852"/>
          </a:xfrm>
          <a:prstGeom prst="rect">
            <a:avLst/>
          </a:prstGeom>
          <a:ln w="12700">
            <a:miter lim="400000"/>
          </a:ln>
        </p:spPr>
      </p:pic>
      <p:pic>
        <p:nvPicPr>
          <p:cNvPr id="242" name="Region capture 12.png" descr="Region capture 12.png"/>
          <p:cNvPicPr>
            <a:picLocks noChangeAspect="1"/>
          </p:cNvPicPr>
          <p:nvPr/>
        </p:nvPicPr>
        <p:blipFill>
          <a:blip r:embed="rId3">
            <a:extLst/>
          </a:blip>
          <a:stretch>
            <a:fillRect/>
          </a:stretch>
        </p:blipFill>
        <p:spPr>
          <a:xfrm>
            <a:off x="312539" y="2807294"/>
            <a:ext cx="2035969" cy="3511008"/>
          </a:xfrm>
          <a:prstGeom prst="rect">
            <a:avLst/>
          </a:prstGeom>
          <a:ln w="12700">
            <a:miter lim="400000"/>
          </a:ln>
        </p:spPr>
      </p:pic>
      <p:pic>
        <p:nvPicPr>
          <p:cNvPr id="243" name="Region capture 13.png" descr="Region capture 13.png"/>
          <p:cNvPicPr>
            <a:picLocks noChangeAspect="1"/>
          </p:cNvPicPr>
          <p:nvPr/>
        </p:nvPicPr>
        <p:blipFill>
          <a:blip r:embed="rId4">
            <a:extLst/>
          </a:blip>
          <a:stretch>
            <a:fillRect/>
          </a:stretch>
        </p:blipFill>
        <p:spPr>
          <a:xfrm>
            <a:off x="3723680" y="1560290"/>
            <a:ext cx="5375672" cy="5065538"/>
          </a:xfrm>
          <a:prstGeom prst="rect">
            <a:avLst/>
          </a:prstGeom>
          <a:ln w="25400">
            <a:solidFill>
              <a:srgbClr val="000000"/>
            </a:solidFill>
            <a:miter lim="400000"/>
          </a:ln>
        </p:spPr>
      </p:pic>
      <p:sp>
        <p:nvSpPr>
          <p:cNvPr id="244" name="Arrow"/>
          <p:cNvSpPr/>
          <p:nvPr/>
        </p:nvSpPr>
        <p:spPr>
          <a:xfrm>
            <a:off x="2625328" y="3946922"/>
            <a:ext cx="964406" cy="892969"/>
          </a:xfrm>
          <a:prstGeom prst="rightArrow">
            <a:avLst>
              <a:gd name="adj1" fmla="val 61898"/>
              <a:gd name="adj2" fmla="val 52855"/>
            </a:avLst>
          </a:prstGeom>
          <a:solidFill>
            <a:srgbClr val="669C35"/>
          </a:solidFill>
          <a:ln w="25400">
            <a:solidFill>
              <a:srgbClr val="000000"/>
            </a:solidFill>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pic>
        <p:nvPicPr>
          <p:cNvPr id="247" name="Darwin_1854_small.JPG" descr="Darwin_1854_small.JPG"/>
          <p:cNvPicPr>
            <a:picLocks noChangeAspect="1"/>
          </p:cNvPicPr>
          <p:nvPr/>
        </p:nvPicPr>
        <p:blipFill>
          <a:blip r:embed="rId5">
            <a:extLst/>
          </a:blip>
          <a:stretch>
            <a:fillRect/>
          </a:stretch>
        </p:blipFill>
        <p:spPr>
          <a:xfrm>
            <a:off x="4714875" y="2562791"/>
            <a:ext cx="2687836" cy="3161139"/>
          </a:xfrm>
          <a:prstGeom prst="rect">
            <a:avLst/>
          </a:prstGeom>
          <a:ln w="25400">
            <a:solidFill>
              <a:srgbClr val="000000"/>
            </a:solidFill>
            <a:miter lim="400000"/>
          </a:ln>
        </p:spPr>
      </p:pic>
      <p:sp>
        <p:nvSpPr>
          <p:cNvPr id="246" name="“I must try &amp; cease being rabid &amp; try to feel humble, &amp; allow you all to make continents, as easily as a Cook does pancakes.”…"/>
          <p:cNvSpPr/>
          <p:nvPr/>
        </p:nvSpPr>
        <p:spPr>
          <a:xfrm>
            <a:off x="1775345" y="702526"/>
            <a:ext cx="6583032" cy="5612110"/>
          </a:xfrm>
          <a:prstGeom prst="rect">
            <a:avLst/>
          </a:prstGeom>
          <a:solidFill>
            <a:srgbClr val="53D5FD"/>
          </a:solidFill>
          <a:ln w="25400">
            <a:solidFill>
              <a:srgbClr val="000000"/>
            </a:solidFill>
            <a:miter lim="400000"/>
          </a:ln>
          <a:extLst>
            <a:ext uri="{C572A759-6A51-4108-AA02-DFA0A04FC94B}">
              <ma14:wrappingTextBoxFlag xmlns:ma14="http://schemas.microsoft.com/office/mac/drawingml/2011/main" val="1"/>
            </a:ext>
          </a:extLst>
        </p:spPr>
        <p:txBody>
          <a:bodyPr wrap="square" lIns="35717" tIns="35717" rIns="35717" bIns="35717" anchor="ctr">
            <a:spAutoFit/>
          </a:bodyPr>
          <a:lstStyle/>
          <a:p>
            <a:pPr defTabSz="321457">
              <a:defRPr sz="4800" b="1" spc="300">
                <a:solidFill>
                  <a:srgbClr val="1B1E22"/>
                </a:solidFill>
                <a:latin typeface="Palatino Linotype"/>
                <a:ea typeface="Palatino Linotype"/>
                <a:cs typeface="Palatino Linotype"/>
                <a:sym typeface="Palatino Linotype"/>
              </a:defRPr>
            </a:pPr>
            <a:r>
              <a:rPr sz="4000" dirty="0">
                <a:latin typeface="Calibri"/>
                <a:cs typeface="Calibri"/>
              </a:rPr>
              <a:t>“I must try &amp; cease being rabid &amp; try to feel humble, &amp; allow you all to make continents, as easily as a Cook does pancakes.”</a:t>
            </a:r>
          </a:p>
          <a:p>
            <a:pPr defTabSz="321457">
              <a:defRPr sz="4800" b="1" spc="300">
                <a:solidFill>
                  <a:srgbClr val="1B1E22"/>
                </a:solidFill>
                <a:latin typeface="Palatino Linotype"/>
                <a:ea typeface="Palatino Linotype"/>
                <a:cs typeface="Palatino Linotype"/>
                <a:sym typeface="Palatino Linotype"/>
              </a:defRPr>
            </a:pPr>
            <a:endParaRPr sz="4000" dirty="0">
              <a:latin typeface="Calibri"/>
              <a:cs typeface="Calibri"/>
            </a:endParaRPr>
          </a:p>
          <a:p>
            <a:pPr defTabSz="321457">
              <a:defRPr sz="4800" b="1" spc="300">
                <a:solidFill>
                  <a:srgbClr val="1B1E22"/>
                </a:solidFill>
                <a:latin typeface="Palatino Linotype"/>
                <a:ea typeface="Palatino Linotype"/>
                <a:cs typeface="Palatino Linotype"/>
                <a:sym typeface="Palatino Linotype"/>
              </a:defRPr>
            </a:pPr>
            <a:endParaRPr sz="4000" dirty="0">
              <a:latin typeface="Calibri"/>
              <a:cs typeface="Calibri"/>
            </a:endParaRPr>
          </a:p>
          <a:p>
            <a:pPr algn="r" defTabSz="321457">
              <a:defRPr sz="4800" b="1" spc="300">
                <a:solidFill>
                  <a:srgbClr val="1B1E22"/>
                </a:solidFill>
                <a:latin typeface="Palatino Linotype"/>
                <a:ea typeface="Palatino Linotype"/>
                <a:cs typeface="Palatino Linotype"/>
                <a:sym typeface="Palatino Linotype"/>
              </a:defRPr>
            </a:pPr>
            <a:r>
              <a:rPr sz="4000" dirty="0">
                <a:latin typeface="Calibri"/>
                <a:cs typeface="Calibri"/>
              </a:rPr>
              <a:t>-- Darwin to Hooker, June 1856</a:t>
            </a:r>
          </a:p>
        </p:txBody>
      </p:sp>
      <p:sp>
        <p:nvSpPr>
          <p:cNvPr id="9" name="http://www.darwinproject.ac.uk/letter/entry-1904"/>
          <p:cNvSpPr/>
          <p:nvPr/>
        </p:nvSpPr>
        <p:spPr>
          <a:xfrm>
            <a:off x="5696992" y="6599088"/>
            <a:ext cx="3268620"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1200" u="sng">
                <a:hlinkClick r:id="rId6"/>
              </a:defRPr>
            </a:lvl1pPr>
          </a:lstStyle>
          <a:p>
            <a:pPr>
              <a:defRPr u="none"/>
            </a:pPr>
            <a:r>
              <a:rPr u="sng">
                <a:hlinkClick r:id="rId6"/>
              </a:rPr>
              <a:t>http://www.darwinproject.ac.uk/letter/entry-1904</a:t>
            </a:r>
          </a:p>
        </p:txBody>
      </p:sp>
    </p:spTree>
    <p:extLst>
      <p:ext uri="{BB962C8B-B14F-4D97-AF65-F5344CB8AC3E}">
        <p14:creationId xmlns:p14="http://schemas.microsoft.com/office/powerpoint/2010/main" val="399070125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te tectonics led many to favor vicariance"/>
          <p:cNvSpPr txBox="1">
            <a:spLocks noGrp="1"/>
          </p:cNvSpPr>
          <p:nvPr>
            <p:ph type="title"/>
          </p:nvPr>
        </p:nvSpPr>
        <p:spPr>
          <a:xfrm>
            <a:off x="321469" y="178595"/>
            <a:ext cx="8001000" cy="823342"/>
          </a:xfrm>
          <a:prstGeom prst="rect">
            <a:avLst/>
          </a:prstGeom>
        </p:spPr>
        <p:txBody>
          <a:bodyPr/>
          <a:lstStyle>
            <a:lvl1pPr algn="l">
              <a:defRPr sz="4800" b="1"/>
            </a:lvl1pPr>
          </a:lstStyle>
          <a:p>
            <a:pPr>
              <a:defRPr b="0"/>
            </a:pPr>
            <a:r>
              <a:rPr lang="en-US" b="1" dirty="0" smtClean="0"/>
              <a:t>Wegener, continental drift</a:t>
            </a:r>
            <a:endParaRPr b="1" dirty="0"/>
          </a:p>
        </p:txBody>
      </p:sp>
      <p:pic>
        <p:nvPicPr>
          <p:cNvPr id="2" name="Picture 1"/>
          <p:cNvPicPr>
            <a:picLocks noChangeAspect="1"/>
          </p:cNvPicPr>
          <p:nvPr/>
        </p:nvPicPr>
        <p:blipFill>
          <a:blip r:embed="rId2"/>
          <a:stretch>
            <a:fillRect/>
          </a:stretch>
        </p:blipFill>
        <p:spPr>
          <a:xfrm>
            <a:off x="4461110" y="1210595"/>
            <a:ext cx="4314849" cy="4989044"/>
          </a:xfrm>
          <a:prstGeom prst="rect">
            <a:avLst/>
          </a:prstGeom>
        </p:spPr>
      </p:pic>
      <p:pic>
        <p:nvPicPr>
          <p:cNvPr id="3" name="Picture 2"/>
          <p:cNvPicPr>
            <a:picLocks noChangeAspect="1"/>
          </p:cNvPicPr>
          <p:nvPr/>
        </p:nvPicPr>
        <p:blipFill>
          <a:blip r:embed="rId3"/>
          <a:stretch>
            <a:fillRect/>
          </a:stretch>
        </p:blipFill>
        <p:spPr>
          <a:xfrm>
            <a:off x="596564" y="1210595"/>
            <a:ext cx="3223475" cy="5029867"/>
          </a:xfrm>
          <a:prstGeom prst="rect">
            <a:avLst/>
          </a:prstGeom>
        </p:spPr>
      </p:pic>
    </p:spTree>
    <p:extLst>
      <p:ext uri="{BB962C8B-B14F-4D97-AF65-F5344CB8AC3E}">
        <p14:creationId xmlns:p14="http://schemas.microsoft.com/office/powerpoint/2010/main" val="371032685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Plate tectonics led many to favor vicariance"/>
          <p:cNvSpPr txBox="1">
            <a:spLocks noGrp="1"/>
          </p:cNvSpPr>
          <p:nvPr>
            <p:ph type="title"/>
          </p:nvPr>
        </p:nvSpPr>
        <p:spPr>
          <a:xfrm>
            <a:off x="321469" y="178594"/>
            <a:ext cx="8001000" cy="1562695"/>
          </a:xfrm>
          <a:prstGeom prst="rect">
            <a:avLst/>
          </a:prstGeom>
        </p:spPr>
        <p:txBody>
          <a:bodyPr/>
          <a:lstStyle>
            <a:lvl1pPr algn="l">
              <a:defRPr sz="4800" b="1"/>
            </a:lvl1pPr>
          </a:lstStyle>
          <a:p>
            <a:pPr>
              <a:defRPr b="0"/>
            </a:pPr>
            <a:r>
              <a:rPr b="1"/>
              <a:t>Plate tectonics led many to favor vicariance</a:t>
            </a:r>
          </a:p>
        </p:txBody>
      </p:sp>
      <p:pic>
        <p:nvPicPr>
          <p:cNvPr id="250" name="droppedImage.tiff" descr="droppedImage.tiff"/>
          <p:cNvPicPr>
            <a:picLocks noChangeAspect="1"/>
          </p:cNvPicPr>
          <p:nvPr/>
        </p:nvPicPr>
        <p:blipFill>
          <a:blip r:embed="rId2">
            <a:extLst/>
          </a:blip>
          <a:stretch>
            <a:fillRect/>
          </a:stretch>
        </p:blipFill>
        <p:spPr>
          <a:xfrm>
            <a:off x="258961" y="2089547"/>
            <a:ext cx="3964781" cy="2672556"/>
          </a:xfrm>
          <a:prstGeom prst="rect">
            <a:avLst/>
          </a:prstGeom>
          <a:ln w="12700">
            <a:miter lim="400000"/>
          </a:ln>
        </p:spPr>
      </p:pic>
      <p:pic>
        <p:nvPicPr>
          <p:cNvPr id="251" name="droppedImage.tiff" descr="droppedImage.tiff"/>
          <p:cNvPicPr>
            <a:picLocks noChangeAspect="1"/>
          </p:cNvPicPr>
          <p:nvPr/>
        </p:nvPicPr>
        <p:blipFill>
          <a:blip r:embed="rId3">
            <a:extLst/>
          </a:blip>
          <a:stretch>
            <a:fillRect/>
          </a:stretch>
        </p:blipFill>
        <p:spPr>
          <a:xfrm>
            <a:off x="4679156" y="2348508"/>
            <a:ext cx="4000500" cy="2330648"/>
          </a:xfrm>
          <a:prstGeom prst="rect">
            <a:avLst/>
          </a:prstGeom>
          <a:ln w="12700">
            <a:miter lim="400000"/>
          </a:ln>
        </p:spPr>
      </p:pic>
      <p:sp>
        <p:nvSpPr>
          <p:cNvPr id="252" name="Posadasa et al. (2006). &quot;Historical biogeography: A review of its basic concepts and critical issues.&quot; Journal of Arid Environments, 66(3), 389–403."/>
          <p:cNvSpPr/>
          <p:nvPr/>
        </p:nvSpPr>
        <p:spPr>
          <a:xfrm>
            <a:off x="5598914" y="4825971"/>
            <a:ext cx="3384352" cy="626129"/>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a:defRPr sz="1200"/>
            </a:pPr>
            <a:r>
              <a:t>Posadasa et al. (2006). "Historical biogeography: A review of its basic concepts and critical issues." </a:t>
            </a:r>
            <a:r>
              <a:rPr i="1"/>
              <a:t>Journal of Arid Environments</a:t>
            </a:r>
            <a:r>
              <a:t>, 66(3), 389–403.</a:t>
            </a:r>
          </a:p>
        </p:txBody>
      </p:sp>
      <p:sp>
        <p:nvSpPr>
          <p:cNvPr id="253" name="Southern Beech…"/>
          <p:cNvSpPr/>
          <p:nvPr/>
        </p:nvSpPr>
        <p:spPr>
          <a:xfrm>
            <a:off x="1741289" y="3705117"/>
            <a:ext cx="1598414" cy="118012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algn="l">
              <a:defRPr sz="2400"/>
            </a:pPr>
            <a:r>
              <a:t>Southern Beech</a:t>
            </a:r>
          </a:p>
          <a:p>
            <a:pPr algn="l">
              <a:defRPr sz="2400" i="1"/>
            </a:pPr>
            <a:r>
              <a:t>Nothofagus</a:t>
            </a:r>
          </a:p>
        </p:txBody>
      </p:sp>
    </p:spTree>
    <p:extLst>
      <p:ext uri="{BB962C8B-B14F-4D97-AF65-F5344CB8AC3E}">
        <p14:creationId xmlns:p14="http://schemas.microsoft.com/office/powerpoint/2010/main" val="152392917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690D1F5-902D-9343-B545-E7FD48017B4B}" type="slidenum">
              <a:rPr lang="en-US"/>
              <a:pPr/>
              <a:t>25</a:t>
            </a:fld>
            <a:endParaRPr lang="en-US"/>
          </a:p>
        </p:txBody>
      </p:sp>
      <p:sp>
        <p:nvSpPr>
          <p:cNvPr id="370690" name="Rectangle 2"/>
          <p:cNvSpPr>
            <a:spLocks noGrp="1" noChangeArrowheads="1"/>
          </p:cNvSpPr>
          <p:nvPr>
            <p:ph type="title" idx="4294967295"/>
          </p:nvPr>
        </p:nvSpPr>
        <p:spPr>
          <a:xfrm>
            <a:off x="228600" y="609600"/>
            <a:ext cx="9067800" cy="609600"/>
          </a:xfrm>
        </p:spPr>
        <p:txBody>
          <a:bodyPr>
            <a:normAutofit fontScale="90000"/>
          </a:bodyPr>
          <a:lstStyle/>
          <a:p>
            <a:pPr algn="l"/>
            <a:r>
              <a:rPr lang="en-US" sz="3600" b="1">
                <a:solidFill>
                  <a:srgbClr val="FFFF00"/>
                </a:solidFill>
                <a:latin typeface="Arial" charset="0"/>
              </a:rPr>
              <a:t>1950s-1980s: panbiogeography</a:t>
            </a:r>
            <a:endParaRPr lang="en-US" sz="2400" b="1">
              <a:solidFill>
                <a:srgbClr val="FFFF00"/>
              </a:solidFill>
              <a:latin typeface="Arial" charset="0"/>
            </a:endParaRPr>
          </a:p>
        </p:txBody>
      </p:sp>
      <p:sp>
        <p:nvSpPr>
          <p:cNvPr id="370691" name="Rectangle 3"/>
          <p:cNvSpPr>
            <a:spLocks noChangeArrowheads="1"/>
          </p:cNvSpPr>
          <p:nvPr/>
        </p:nvSpPr>
        <p:spPr bwMode="auto">
          <a:xfrm>
            <a:off x="457200" y="1949451"/>
            <a:ext cx="5486400" cy="323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2880" tIns="91440" rIns="182880" bIns="91440">
            <a:spAutoFit/>
          </a:bodyPr>
          <a:lstStyle/>
          <a:p>
            <a:r>
              <a:rPr lang="en-US" sz="2000" dirty="0">
                <a:solidFill>
                  <a:srgbClr val="1DF800"/>
                </a:solidFill>
                <a:latin typeface="Arial" charset="0"/>
              </a:rPr>
              <a:t>Look for </a:t>
            </a:r>
            <a:r>
              <a:rPr lang="ja-JP" altLang="en-US" sz="2000" dirty="0">
                <a:solidFill>
                  <a:srgbClr val="1DF800"/>
                </a:solidFill>
                <a:latin typeface="Arial" charset="0"/>
              </a:rPr>
              <a:t>“</a:t>
            </a:r>
            <a:r>
              <a:rPr lang="en-US" sz="2000" dirty="0">
                <a:solidFill>
                  <a:srgbClr val="1DF800"/>
                </a:solidFill>
                <a:latin typeface="Arial" charset="0"/>
              </a:rPr>
              <a:t>tracks</a:t>
            </a:r>
            <a:r>
              <a:rPr lang="ja-JP" altLang="en-US" sz="2000" dirty="0">
                <a:solidFill>
                  <a:srgbClr val="1DF800"/>
                </a:solidFill>
                <a:latin typeface="Arial" charset="0"/>
              </a:rPr>
              <a:t>”</a:t>
            </a:r>
            <a:r>
              <a:rPr lang="en-US" sz="2000" dirty="0">
                <a:solidFill>
                  <a:srgbClr val="1DF800"/>
                </a:solidFill>
                <a:latin typeface="Arial" charset="0"/>
              </a:rPr>
              <a:t> connecting members of a taxon; look for shared patterns in tracks</a:t>
            </a:r>
          </a:p>
          <a:p>
            <a:endParaRPr lang="en-US" sz="2000" dirty="0">
              <a:solidFill>
                <a:srgbClr val="1DF800"/>
              </a:solidFill>
              <a:latin typeface="Arial" charset="0"/>
            </a:endParaRPr>
          </a:p>
          <a:p>
            <a:pPr>
              <a:buFontTx/>
              <a:buChar char="•"/>
            </a:pPr>
            <a:r>
              <a:rPr lang="en-US" sz="2000" dirty="0">
                <a:solidFill>
                  <a:srgbClr val="1DF800"/>
                </a:solidFill>
                <a:latin typeface="Arial" charset="0"/>
              </a:rPr>
              <a:t> Leon Croizat</a:t>
            </a:r>
          </a:p>
          <a:p>
            <a:pPr>
              <a:buFontTx/>
              <a:buChar char="•"/>
            </a:pPr>
            <a:r>
              <a:rPr lang="en-US" sz="2000" dirty="0">
                <a:solidFill>
                  <a:srgbClr val="1DF800"/>
                </a:solidFill>
                <a:latin typeface="Arial" charset="0"/>
              </a:rPr>
              <a:t> anti-dispersalist</a:t>
            </a:r>
          </a:p>
          <a:p>
            <a:pPr>
              <a:buFontTx/>
              <a:buChar char="•"/>
            </a:pPr>
            <a:r>
              <a:rPr lang="en-US" sz="2000" dirty="0">
                <a:solidFill>
                  <a:srgbClr val="1DF800"/>
                </a:solidFill>
                <a:latin typeface="Arial" charset="0"/>
              </a:rPr>
              <a:t> focused on pattern rather than process</a:t>
            </a:r>
          </a:p>
          <a:p>
            <a:pPr>
              <a:buFontTx/>
              <a:buChar char="•"/>
            </a:pPr>
            <a:r>
              <a:rPr lang="en-US" sz="2000" dirty="0">
                <a:solidFill>
                  <a:srgbClr val="1DF800"/>
                </a:solidFill>
                <a:latin typeface="Arial" charset="0"/>
              </a:rPr>
              <a:t> polemical &amp; ideological</a:t>
            </a:r>
          </a:p>
          <a:p>
            <a:pPr>
              <a:buFontTx/>
              <a:buChar char="•"/>
            </a:pPr>
            <a:r>
              <a:rPr lang="en-US" sz="2000" dirty="0">
                <a:solidFill>
                  <a:srgbClr val="1DF800"/>
                </a:solidFill>
                <a:latin typeface="Arial" charset="0"/>
              </a:rPr>
              <a:t> taxonomy- rather than phylogenetically based; huge </a:t>
            </a:r>
            <a:r>
              <a:rPr lang="en-US" sz="2000" dirty="0" err="1">
                <a:solidFill>
                  <a:srgbClr val="1DF800"/>
                </a:solidFill>
                <a:latin typeface="Arial" charset="0"/>
              </a:rPr>
              <a:t>polyphyly</a:t>
            </a:r>
            <a:r>
              <a:rPr lang="en-US" sz="2000" dirty="0">
                <a:solidFill>
                  <a:srgbClr val="1DF800"/>
                </a:solidFill>
                <a:latin typeface="Arial" charset="0"/>
              </a:rPr>
              <a:t>/</a:t>
            </a:r>
            <a:r>
              <a:rPr lang="en-US" sz="2000" dirty="0" err="1">
                <a:solidFill>
                  <a:srgbClr val="1DF800"/>
                </a:solidFill>
                <a:latin typeface="Arial" charset="0"/>
              </a:rPr>
              <a:t>paraphyly</a:t>
            </a:r>
            <a:r>
              <a:rPr lang="en-US" sz="2000" dirty="0">
                <a:solidFill>
                  <a:srgbClr val="1DF800"/>
                </a:solidFill>
                <a:latin typeface="Arial" charset="0"/>
              </a:rPr>
              <a:t> problems</a:t>
            </a:r>
          </a:p>
          <a:p>
            <a:pPr>
              <a:buFontTx/>
              <a:buChar char="•"/>
            </a:pPr>
            <a:r>
              <a:rPr lang="en-US" sz="2000" dirty="0">
                <a:solidFill>
                  <a:srgbClr val="1DF800"/>
                </a:solidFill>
                <a:latin typeface="Arial" charset="0"/>
              </a:rPr>
              <a:t> seen by some to support plate tectonics</a:t>
            </a:r>
          </a:p>
        </p:txBody>
      </p:sp>
      <p:pic>
        <p:nvPicPr>
          <p:cNvPr id="3706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1" y="1371600"/>
            <a:ext cx="3006726"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734006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Slide Number Placeholder 3"/>
          <p:cNvSpPr>
            <a:spLocks noGrp="1"/>
          </p:cNvSpPr>
          <p:nvPr>
            <p:ph type="sldNum" sz="quarter" idx="12"/>
          </p:nvPr>
        </p:nvSpPr>
        <p:spPr/>
        <p:txBody>
          <a:bodyPr/>
          <a:lstStyle/>
          <a:p>
            <a:fld id="{F9EA56F7-CDE7-5743-A6EA-31D29B1C3FD2}" type="slidenum">
              <a:rPr lang="en-US"/>
              <a:pPr/>
              <a:t>26</a:t>
            </a:fld>
            <a:endParaRPr lang="en-US"/>
          </a:p>
        </p:txBody>
      </p:sp>
      <p:sp>
        <p:nvSpPr>
          <p:cNvPr id="376834" name="Rectangle 2"/>
          <p:cNvSpPr>
            <a:spLocks noGrp="1" noChangeArrowheads="1"/>
          </p:cNvSpPr>
          <p:nvPr>
            <p:ph type="title" idx="4294967295"/>
          </p:nvPr>
        </p:nvSpPr>
        <p:spPr>
          <a:xfrm>
            <a:off x="228600" y="609600"/>
            <a:ext cx="9067800" cy="609600"/>
          </a:xfrm>
        </p:spPr>
        <p:txBody>
          <a:bodyPr>
            <a:normAutofit fontScale="90000"/>
          </a:bodyPr>
          <a:lstStyle/>
          <a:p>
            <a:pPr algn="l"/>
            <a:r>
              <a:rPr lang="en-US" sz="3600" b="1">
                <a:solidFill>
                  <a:srgbClr val="FFFF00"/>
                </a:solidFill>
                <a:latin typeface="Arial" charset="0"/>
              </a:rPr>
              <a:t>1950s-1980s: panbiogeography</a:t>
            </a:r>
            <a:endParaRPr lang="en-US" sz="2400" b="1">
              <a:solidFill>
                <a:srgbClr val="FFFF00"/>
              </a:solidFill>
              <a:latin typeface="Arial" charset="0"/>
            </a:endParaRPr>
          </a:p>
        </p:txBody>
      </p:sp>
      <p:sp>
        <p:nvSpPr>
          <p:cNvPr id="376835" name="Rectangle 3"/>
          <p:cNvSpPr>
            <a:spLocks noChangeArrowheads="1"/>
          </p:cNvSpPr>
          <p:nvPr/>
        </p:nvSpPr>
        <p:spPr bwMode="auto">
          <a:xfrm>
            <a:off x="457200" y="1371600"/>
            <a:ext cx="5486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2880" tIns="91440" rIns="182880" bIns="91440">
            <a:spAutoFit/>
          </a:bodyPr>
          <a:lstStyle/>
          <a:p>
            <a:r>
              <a:rPr lang="en-US" sz="2800">
                <a:solidFill>
                  <a:srgbClr val="1DF800"/>
                </a:solidFill>
                <a:latin typeface="Arial" charset="0"/>
              </a:rPr>
              <a:t>Methodology unclear…</a:t>
            </a:r>
          </a:p>
        </p:txBody>
      </p:sp>
      <p:pic>
        <p:nvPicPr>
          <p:cNvPr id="3768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981200"/>
            <a:ext cx="8382000" cy="414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76837" name="Rectangle 5"/>
          <p:cNvSpPr>
            <a:spLocks noChangeArrowheads="1"/>
          </p:cNvSpPr>
          <p:nvPr/>
        </p:nvSpPr>
        <p:spPr bwMode="auto">
          <a:xfrm>
            <a:off x="52844" y="6356350"/>
            <a:ext cx="924355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2000" dirty="0">
                <a:solidFill>
                  <a:srgbClr val="1DF800"/>
                </a:solidFill>
                <a:latin typeface="Arial" charset="0"/>
              </a:rPr>
              <a:t>Croizat</a:t>
            </a:r>
            <a:r>
              <a:rPr lang="ja-JP" altLang="en-US" sz="2000" dirty="0">
                <a:solidFill>
                  <a:srgbClr val="1DF800"/>
                </a:solidFill>
                <a:latin typeface="Arial" charset="0"/>
              </a:rPr>
              <a:t>’</a:t>
            </a:r>
            <a:r>
              <a:rPr lang="en-US" sz="2000" dirty="0">
                <a:solidFill>
                  <a:srgbClr val="1DF800"/>
                </a:solidFill>
                <a:latin typeface="Arial" charset="0"/>
              </a:rPr>
              <a:t>s summary diagram of global tracks from his (1958) </a:t>
            </a:r>
            <a:r>
              <a:rPr lang="en-US" sz="2000" i="1" dirty="0" err="1">
                <a:solidFill>
                  <a:srgbClr val="1DF800"/>
                </a:solidFill>
                <a:latin typeface="Arial" charset="0"/>
              </a:rPr>
              <a:t>Panbiogeography</a:t>
            </a:r>
            <a:endParaRPr lang="en-US" sz="2000" dirty="0">
              <a:solidFill>
                <a:srgbClr val="1DF800"/>
              </a:solidFill>
              <a:latin typeface="Arial" charset="0"/>
            </a:endParaRPr>
          </a:p>
        </p:txBody>
      </p:sp>
    </p:spTree>
    <p:extLst>
      <p:ext uri="{BB962C8B-B14F-4D97-AF65-F5344CB8AC3E}">
        <p14:creationId xmlns:p14="http://schemas.microsoft.com/office/powerpoint/2010/main" val="397529423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D8A906D4-241B-0346-B5F9-7C4EA35613C4}" type="slidenum">
              <a:rPr lang="en-US"/>
              <a:pPr/>
              <a:t>27</a:t>
            </a:fld>
            <a:endParaRPr lang="en-US"/>
          </a:p>
        </p:txBody>
      </p:sp>
      <p:sp>
        <p:nvSpPr>
          <p:cNvPr id="374786" name="Rectangle 2"/>
          <p:cNvSpPr>
            <a:spLocks noGrp="1" noChangeArrowheads="1"/>
          </p:cNvSpPr>
          <p:nvPr>
            <p:ph type="title" idx="4294967295"/>
          </p:nvPr>
        </p:nvSpPr>
        <p:spPr>
          <a:xfrm>
            <a:off x="228600" y="609600"/>
            <a:ext cx="9067800" cy="609600"/>
          </a:xfrm>
        </p:spPr>
        <p:txBody>
          <a:bodyPr>
            <a:normAutofit fontScale="90000"/>
          </a:bodyPr>
          <a:lstStyle/>
          <a:p>
            <a:pPr algn="l"/>
            <a:r>
              <a:rPr lang="en-US" sz="3600" b="1">
                <a:solidFill>
                  <a:srgbClr val="FFFF00"/>
                </a:solidFill>
                <a:latin typeface="Arial" charset="0"/>
              </a:rPr>
              <a:t>1960s-1990s: plate tectonics &amp; cladistic</a:t>
            </a:r>
            <a:br>
              <a:rPr lang="en-US" sz="3600" b="1">
                <a:solidFill>
                  <a:srgbClr val="FFFF00"/>
                </a:solidFill>
                <a:latin typeface="Arial" charset="0"/>
              </a:rPr>
            </a:br>
            <a:r>
              <a:rPr lang="en-US" sz="3600" b="1">
                <a:solidFill>
                  <a:srgbClr val="FFFF00"/>
                </a:solidFill>
                <a:latin typeface="Arial" charset="0"/>
              </a:rPr>
              <a:t>biogeography</a:t>
            </a:r>
            <a:endParaRPr lang="en-US" sz="2400" b="1">
              <a:solidFill>
                <a:srgbClr val="FFFF00"/>
              </a:solidFill>
              <a:latin typeface="Arial" charset="0"/>
            </a:endParaRPr>
          </a:p>
        </p:txBody>
      </p:sp>
      <p:sp>
        <p:nvSpPr>
          <p:cNvPr id="374790" name="Rectangle 6"/>
          <p:cNvSpPr>
            <a:spLocks noChangeArrowheads="1"/>
          </p:cNvSpPr>
          <p:nvPr/>
        </p:nvSpPr>
        <p:spPr bwMode="auto">
          <a:xfrm>
            <a:off x="1676401" y="6248401"/>
            <a:ext cx="5902326"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2000">
                <a:solidFill>
                  <a:srgbClr val="1DF800"/>
                </a:solidFill>
                <a:latin typeface="Arial" charset="0"/>
              </a:rPr>
              <a:t>Different scenarios for breakup of Gondwanaland</a:t>
            </a:r>
          </a:p>
        </p:txBody>
      </p:sp>
      <p:pic>
        <p:nvPicPr>
          <p:cNvPr id="374791" name="Picture 7" descr="Region cap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1" y="1676400"/>
            <a:ext cx="6664326" cy="454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04516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ooter Placeholder 2"/>
          <p:cNvSpPr>
            <a:spLocks noGrp="1"/>
          </p:cNvSpPr>
          <p:nvPr>
            <p:ph type="ftr" sz="quarter" idx="11"/>
          </p:nvPr>
        </p:nvSpPr>
        <p:spPr/>
        <p:txBody>
          <a:bodyPr/>
          <a:lstStyle/>
          <a:p>
            <a:r>
              <a:rPr lang="en-US"/>
              <a:t>UC Berkeley Comp Bio Group</a:t>
            </a:r>
          </a:p>
        </p:txBody>
      </p:sp>
      <p:sp>
        <p:nvSpPr>
          <p:cNvPr id="7" name="Slide Number Placeholder 3"/>
          <p:cNvSpPr>
            <a:spLocks noGrp="1"/>
          </p:cNvSpPr>
          <p:nvPr>
            <p:ph type="sldNum" sz="quarter" idx="12"/>
          </p:nvPr>
        </p:nvSpPr>
        <p:spPr/>
        <p:txBody>
          <a:bodyPr/>
          <a:lstStyle/>
          <a:p>
            <a:fld id="{C30CA69D-5265-814A-9D02-DDA9FE403C21}" type="slidenum">
              <a:rPr lang="en-US"/>
              <a:pPr/>
              <a:t>28</a:t>
            </a:fld>
            <a:endParaRPr lang="en-US"/>
          </a:p>
        </p:txBody>
      </p:sp>
      <p:sp>
        <p:nvSpPr>
          <p:cNvPr id="378882" name="Rectangle 2"/>
          <p:cNvSpPr>
            <a:spLocks noGrp="1" noChangeArrowheads="1"/>
          </p:cNvSpPr>
          <p:nvPr>
            <p:ph type="title" idx="4294967295"/>
          </p:nvPr>
        </p:nvSpPr>
        <p:spPr>
          <a:xfrm>
            <a:off x="228600" y="457200"/>
            <a:ext cx="9067800" cy="609600"/>
          </a:xfrm>
        </p:spPr>
        <p:txBody>
          <a:bodyPr>
            <a:normAutofit fontScale="90000"/>
          </a:bodyPr>
          <a:lstStyle/>
          <a:p>
            <a:pPr algn="l"/>
            <a:r>
              <a:rPr lang="en-US" sz="3600" b="1">
                <a:solidFill>
                  <a:srgbClr val="FFFF00"/>
                </a:solidFill>
                <a:latin typeface="Arial" charset="0"/>
              </a:rPr>
              <a:t>1960s-1990s: plate tectonics &amp; cladistic</a:t>
            </a:r>
            <a:br>
              <a:rPr lang="en-US" sz="3600" b="1">
                <a:solidFill>
                  <a:srgbClr val="FFFF00"/>
                </a:solidFill>
                <a:latin typeface="Arial" charset="0"/>
              </a:rPr>
            </a:br>
            <a:r>
              <a:rPr lang="en-US" sz="3600" b="1">
                <a:solidFill>
                  <a:srgbClr val="FFFF00"/>
                </a:solidFill>
                <a:latin typeface="Arial" charset="0"/>
              </a:rPr>
              <a:t>biogeography</a:t>
            </a:r>
            <a:endParaRPr lang="en-US" sz="2400" b="1">
              <a:solidFill>
                <a:srgbClr val="FFFF00"/>
              </a:solidFill>
              <a:latin typeface="Arial" charset="0"/>
            </a:endParaRPr>
          </a:p>
        </p:txBody>
      </p:sp>
      <p:pic>
        <p:nvPicPr>
          <p:cNvPr id="378885" name="Picture 5" descr="Region cap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371601"/>
            <a:ext cx="6553200"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91889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fld id="{A233F9D8-98FA-9D41-8899-4001A7874CCE}" type="slidenum">
              <a:rPr lang="en-US"/>
              <a:pPr/>
              <a:t>29</a:t>
            </a:fld>
            <a:endParaRPr lang="en-US"/>
          </a:p>
        </p:txBody>
      </p:sp>
      <p:sp>
        <p:nvSpPr>
          <p:cNvPr id="387074" name="Rectangle 2"/>
          <p:cNvSpPr>
            <a:spLocks noGrp="1" noChangeArrowheads="1"/>
          </p:cNvSpPr>
          <p:nvPr>
            <p:ph type="title" idx="4294967295"/>
          </p:nvPr>
        </p:nvSpPr>
        <p:spPr>
          <a:xfrm>
            <a:off x="228600" y="457200"/>
            <a:ext cx="9067800" cy="609600"/>
          </a:xfrm>
        </p:spPr>
        <p:txBody>
          <a:bodyPr>
            <a:normAutofit fontScale="90000"/>
          </a:bodyPr>
          <a:lstStyle/>
          <a:p>
            <a:pPr algn="l"/>
            <a:r>
              <a:rPr lang="en-US" sz="3600" b="1">
                <a:solidFill>
                  <a:srgbClr val="FFFF00"/>
                </a:solidFill>
                <a:latin typeface="Arial" charset="0"/>
              </a:rPr>
              <a:t>1960s-1990s: plate tectonics &amp; cladistic</a:t>
            </a:r>
            <a:br>
              <a:rPr lang="en-US" sz="3600" b="1">
                <a:solidFill>
                  <a:srgbClr val="FFFF00"/>
                </a:solidFill>
                <a:latin typeface="Arial" charset="0"/>
              </a:rPr>
            </a:br>
            <a:r>
              <a:rPr lang="en-US" sz="3600" b="1">
                <a:solidFill>
                  <a:srgbClr val="FFFF00"/>
                </a:solidFill>
                <a:latin typeface="Arial" charset="0"/>
              </a:rPr>
              <a:t>biogeography</a:t>
            </a:r>
            <a:endParaRPr lang="en-US" sz="2400" b="1">
              <a:solidFill>
                <a:srgbClr val="FFFF00"/>
              </a:solidFill>
              <a:latin typeface="Arial" charset="0"/>
            </a:endParaRPr>
          </a:p>
        </p:txBody>
      </p:sp>
      <p:sp>
        <p:nvSpPr>
          <p:cNvPr id="387075" name="Rectangle 3"/>
          <p:cNvSpPr>
            <a:spLocks noChangeArrowheads="1"/>
          </p:cNvSpPr>
          <p:nvPr/>
        </p:nvSpPr>
        <p:spPr bwMode="auto">
          <a:xfrm>
            <a:off x="304801" y="5181601"/>
            <a:ext cx="3375026"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2000">
                <a:solidFill>
                  <a:srgbClr val="1DF800"/>
                </a:solidFill>
                <a:latin typeface="Arial" charset="0"/>
              </a:rPr>
              <a:t>Donoghue &amp; Moore (2003)</a:t>
            </a:r>
          </a:p>
        </p:txBody>
      </p:sp>
      <p:pic>
        <p:nvPicPr>
          <p:cNvPr id="387077" name="Picture 5" descr="Region cap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1" y="762000"/>
            <a:ext cx="4933950" cy="589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27563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Date Placeholder 1"/>
          <p:cNvSpPr>
            <a:spLocks noGrp="1"/>
          </p:cNvSpPr>
          <p:nvPr>
            <p:ph type="dt" sz="half" idx="10"/>
          </p:nvPr>
        </p:nvSpPr>
        <p:spPr/>
        <p:txBody>
          <a:bodyPr/>
          <a:lstStyle/>
          <a:p>
            <a:r>
              <a:rPr lang="en-US"/>
              <a:t>Nov. 22, 2008</a:t>
            </a:r>
          </a:p>
        </p:txBody>
      </p:sp>
      <p:sp>
        <p:nvSpPr>
          <p:cNvPr id="6" name="Footer Placeholder 2"/>
          <p:cNvSpPr>
            <a:spLocks noGrp="1"/>
          </p:cNvSpPr>
          <p:nvPr>
            <p:ph type="ftr" sz="quarter" idx="11"/>
          </p:nvPr>
        </p:nvSpPr>
        <p:spPr/>
        <p:txBody>
          <a:bodyPr/>
          <a:lstStyle/>
          <a:p>
            <a:r>
              <a:rPr lang="en-US"/>
              <a:t>UC Berkeley Comp Bio Group</a:t>
            </a:r>
          </a:p>
        </p:txBody>
      </p:sp>
      <p:sp>
        <p:nvSpPr>
          <p:cNvPr id="7" name="Slide Number Placeholder 3"/>
          <p:cNvSpPr>
            <a:spLocks noGrp="1"/>
          </p:cNvSpPr>
          <p:nvPr>
            <p:ph type="sldNum" sz="quarter" idx="12"/>
          </p:nvPr>
        </p:nvSpPr>
        <p:spPr/>
        <p:txBody>
          <a:bodyPr/>
          <a:lstStyle/>
          <a:p>
            <a:fld id="{2CDBF0EF-87B8-D24A-87DC-1936712925D3}" type="slidenum">
              <a:rPr lang="en-US"/>
              <a:pPr/>
              <a:t>3</a:t>
            </a:fld>
            <a:endParaRPr lang="en-US"/>
          </a:p>
        </p:txBody>
      </p:sp>
      <p:sp>
        <p:nvSpPr>
          <p:cNvPr id="362498" name="Rectangle 2"/>
          <p:cNvSpPr>
            <a:spLocks noGrp="1" noChangeArrowheads="1"/>
          </p:cNvSpPr>
          <p:nvPr>
            <p:ph type="title" idx="4294967295"/>
          </p:nvPr>
        </p:nvSpPr>
        <p:spPr>
          <a:xfrm>
            <a:off x="228600" y="381000"/>
            <a:ext cx="7239000" cy="609600"/>
          </a:xfrm>
        </p:spPr>
        <p:txBody>
          <a:bodyPr>
            <a:normAutofit fontScale="90000"/>
          </a:bodyPr>
          <a:lstStyle/>
          <a:p>
            <a:pPr algn="l"/>
            <a:r>
              <a:rPr lang="en-US" sz="3600" b="1">
                <a:solidFill>
                  <a:srgbClr val="FFFF00"/>
                </a:solidFill>
                <a:latin typeface="Arial" charset="0"/>
              </a:rPr>
              <a:t>Darwin &amp; Wallace</a:t>
            </a:r>
            <a:endParaRPr lang="en-US" sz="2400" b="1">
              <a:solidFill>
                <a:srgbClr val="FFFF00"/>
              </a:solidFill>
              <a:latin typeface="Arial" charset="0"/>
            </a:endParaRPr>
          </a:p>
        </p:txBody>
      </p:sp>
      <p:pic>
        <p:nvPicPr>
          <p:cNvPr id="3625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066800"/>
            <a:ext cx="7467600" cy="5299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62501" name="Rectangle 5"/>
          <p:cNvSpPr>
            <a:spLocks noChangeArrowheads="1"/>
          </p:cNvSpPr>
          <p:nvPr/>
        </p:nvSpPr>
        <p:spPr bwMode="auto">
          <a:xfrm>
            <a:off x="-152400" y="2101851"/>
            <a:ext cx="1981200" cy="140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2880" tIns="91440" rIns="182880" bIns="91440">
            <a:spAutoFit/>
          </a:bodyPr>
          <a:lstStyle/>
          <a:p>
            <a:r>
              <a:rPr lang="en-US" sz="2000">
                <a:solidFill>
                  <a:srgbClr val="FFFF00"/>
                </a:solidFill>
                <a:latin typeface="Arial" charset="0"/>
              </a:rPr>
              <a:t>Geographical</a:t>
            </a:r>
          </a:p>
          <a:p>
            <a:r>
              <a:rPr lang="en-US" sz="2000">
                <a:solidFill>
                  <a:srgbClr val="FFFF00"/>
                </a:solidFill>
                <a:latin typeface="Arial" charset="0"/>
              </a:rPr>
              <a:t>similarity due </a:t>
            </a:r>
          </a:p>
          <a:p>
            <a:r>
              <a:rPr lang="en-US" sz="2000">
                <a:solidFill>
                  <a:srgbClr val="FFFF00"/>
                </a:solidFill>
                <a:latin typeface="Arial" charset="0"/>
              </a:rPr>
              <a:t>to shared ancestry</a:t>
            </a:r>
          </a:p>
        </p:txBody>
      </p:sp>
    </p:spTree>
    <p:extLst>
      <p:ext uri="{BB962C8B-B14F-4D97-AF65-F5344CB8AC3E}">
        <p14:creationId xmlns:p14="http://schemas.microsoft.com/office/powerpoint/2010/main" val="398491252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Footer Placeholder 2"/>
          <p:cNvSpPr>
            <a:spLocks noGrp="1"/>
          </p:cNvSpPr>
          <p:nvPr>
            <p:ph type="ftr" sz="quarter" idx="11"/>
          </p:nvPr>
        </p:nvSpPr>
        <p:spPr/>
        <p:txBody>
          <a:bodyPr/>
          <a:lstStyle/>
          <a:p>
            <a:r>
              <a:rPr lang="en-US"/>
              <a:t>UC Berkeley Comp Bio Group</a:t>
            </a:r>
          </a:p>
        </p:txBody>
      </p:sp>
      <p:sp>
        <p:nvSpPr>
          <p:cNvPr id="6" name="Slide Number Placeholder 3"/>
          <p:cNvSpPr>
            <a:spLocks noGrp="1"/>
          </p:cNvSpPr>
          <p:nvPr>
            <p:ph type="sldNum" sz="quarter" idx="12"/>
          </p:nvPr>
        </p:nvSpPr>
        <p:spPr/>
        <p:txBody>
          <a:bodyPr/>
          <a:lstStyle/>
          <a:p>
            <a:fld id="{AE16EF08-4E63-6C49-86D5-96C31174F13E}" type="slidenum">
              <a:rPr lang="en-US"/>
              <a:pPr/>
              <a:t>30</a:t>
            </a:fld>
            <a:endParaRPr lang="en-US"/>
          </a:p>
        </p:txBody>
      </p:sp>
      <p:sp>
        <p:nvSpPr>
          <p:cNvPr id="380930" name="Rectangle 2"/>
          <p:cNvSpPr>
            <a:spLocks noGrp="1" noChangeArrowheads="1"/>
          </p:cNvSpPr>
          <p:nvPr>
            <p:ph type="title" idx="4294967295"/>
          </p:nvPr>
        </p:nvSpPr>
        <p:spPr>
          <a:xfrm>
            <a:off x="228600" y="283003"/>
            <a:ext cx="9067800" cy="609600"/>
          </a:xfrm>
        </p:spPr>
        <p:txBody>
          <a:bodyPr>
            <a:normAutofit fontScale="90000"/>
          </a:bodyPr>
          <a:lstStyle/>
          <a:p>
            <a:pPr algn="l"/>
            <a:r>
              <a:rPr lang="en-US" sz="3600" b="1" dirty="0">
                <a:solidFill>
                  <a:srgbClr val="FFFF00"/>
                </a:solidFill>
                <a:latin typeface="Arial" charset="0"/>
              </a:rPr>
              <a:t>1980s-2000s: diversity of methods in use</a:t>
            </a:r>
            <a:endParaRPr lang="en-US" sz="2400" b="1" dirty="0">
              <a:solidFill>
                <a:srgbClr val="FFFF00"/>
              </a:solidFill>
              <a:latin typeface="Arial" charset="0"/>
            </a:endParaRPr>
          </a:p>
        </p:txBody>
      </p:sp>
      <p:pic>
        <p:nvPicPr>
          <p:cNvPr id="380934" name="Picture 6" descr="Region cap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1" y="914400"/>
            <a:ext cx="5657850"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10059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p:txBody>
          <a:bodyPr/>
          <a:lstStyle/>
          <a:p>
            <a:fld id="{161820AF-97E6-164B-A74B-F957552269C8}" type="slidenum">
              <a:rPr lang="en-US"/>
              <a:pPr/>
              <a:t>31</a:t>
            </a:fld>
            <a:endParaRPr lang="en-US"/>
          </a:p>
        </p:txBody>
      </p:sp>
      <p:sp>
        <p:nvSpPr>
          <p:cNvPr id="393218" name="Rectangle 2"/>
          <p:cNvSpPr>
            <a:spLocks noGrp="1" noChangeArrowheads="1"/>
          </p:cNvSpPr>
          <p:nvPr>
            <p:ph type="title" idx="4294967295"/>
          </p:nvPr>
        </p:nvSpPr>
        <p:spPr>
          <a:xfrm>
            <a:off x="228600" y="457200"/>
            <a:ext cx="9067800" cy="609600"/>
          </a:xfrm>
        </p:spPr>
        <p:txBody>
          <a:bodyPr>
            <a:normAutofit fontScale="90000"/>
          </a:bodyPr>
          <a:lstStyle/>
          <a:p>
            <a:pPr algn="l"/>
            <a:r>
              <a:rPr lang="en-US" sz="3600" b="1" dirty="0">
                <a:solidFill>
                  <a:srgbClr val="FFFF00"/>
                </a:solidFill>
                <a:latin typeface="Arial" charset="0"/>
              </a:rPr>
              <a:t>1980s-2000s: parsimony methods</a:t>
            </a:r>
            <a:endParaRPr lang="en-US" sz="2400" b="1" dirty="0">
              <a:solidFill>
                <a:srgbClr val="FFFF00"/>
              </a:solidFill>
              <a:latin typeface="Arial" charset="0"/>
            </a:endParaRPr>
          </a:p>
        </p:txBody>
      </p:sp>
      <p:pic>
        <p:nvPicPr>
          <p:cNvPr id="393220" name="Picture 4" descr="Region cap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6" y="1676401"/>
            <a:ext cx="8886824" cy="393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17919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A high frequency of dispersal also suggests that a fundamental methodological assumption of many biogeographical studies -- that vicariance is a priori a more probable explanation than dispersal -- needs to be re-evaluated and perhaps discarded.&quot;…"/>
          <p:cNvSpPr/>
          <p:nvPr/>
        </p:nvSpPr>
        <p:spPr>
          <a:xfrm>
            <a:off x="3402489" y="973336"/>
            <a:ext cx="4687808" cy="2419945"/>
          </a:xfrm>
          <a:custGeom>
            <a:avLst/>
            <a:gdLst/>
            <a:ahLst/>
            <a:cxnLst>
              <a:cxn ang="0">
                <a:pos x="wd2" y="hd2"/>
              </a:cxn>
              <a:cxn ang="5400000">
                <a:pos x="wd2" y="hd2"/>
              </a:cxn>
              <a:cxn ang="10800000">
                <a:pos x="wd2" y="hd2"/>
              </a:cxn>
              <a:cxn ang="16200000">
                <a:pos x="wd2" y="hd2"/>
              </a:cxn>
            </a:cxnLst>
            <a:rect l="0" t="0" r="r" b="b"/>
            <a:pathLst>
              <a:path w="21600" h="21600" extrusionOk="0">
                <a:moveTo>
                  <a:pt x="3415" y="0"/>
                </a:moveTo>
                <a:cubicBezTo>
                  <a:pt x="2165" y="0"/>
                  <a:pt x="1151" y="1964"/>
                  <a:pt x="1151" y="4386"/>
                </a:cubicBezTo>
                <a:lnTo>
                  <a:pt x="1151" y="16611"/>
                </a:lnTo>
                <a:lnTo>
                  <a:pt x="0" y="18883"/>
                </a:lnTo>
                <a:lnTo>
                  <a:pt x="1380" y="19127"/>
                </a:lnTo>
                <a:cubicBezTo>
                  <a:pt x="1747" y="20589"/>
                  <a:pt x="2519" y="21600"/>
                  <a:pt x="3415" y="21600"/>
                </a:cubicBezTo>
                <a:lnTo>
                  <a:pt x="19337" y="21600"/>
                </a:lnTo>
                <a:cubicBezTo>
                  <a:pt x="20587" y="21600"/>
                  <a:pt x="21600" y="19638"/>
                  <a:pt x="21600" y="17216"/>
                </a:cubicBezTo>
                <a:lnTo>
                  <a:pt x="21600" y="4386"/>
                </a:lnTo>
                <a:cubicBezTo>
                  <a:pt x="21600" y="1964"/>
                  <a:pt x="20587" y="0"/>
                  <a:pt x="19337" y="0"/>
                </a:cubicBezTo>
                <a:lnTo>
                  <a:pt x="3415" y="0"/>
                </a:lnTo>
                <a:close/>
              </a:path>
            </a:pathLst>
          </a:custGeom>
          <a:solidFill>
            <a:srgbClr val="FFFFFF"/>
          </a:solidFill>
          <a:ln w="50800">
            <a:solidFill>
              <a:srgbClr val="3A88FE"/>
            </a:solidFill>
            <a:miter lim="400000"/>
          </a:ln>
          <a:extLst>
            <a:ext uri="{C572A759-6A51-4108-AA02-DFA0A04FC94B}">
              <ma14:wrappingTextBoxFlag xmlns:ma14="http://schemas.microsoft.com/office/mac/drawingml/2011/main" val="1"/>
            </a:ext>
          </a:extLst>
        </p:spPr>
        <p:txBody>
          <a:bodyPr lIns="35717" tIns="35717" rIns="35717" bIns="35717" anchor="ctr"/>
          <a:lstStyle/>
          <a:p>
            <a:pPr lvl="1">
              <a:spcBef>
                <a:spcPts val="1687"/>
              </a:spcBef>
              <a:defRPr sz="1800"/>
            </a:pPr>
            <a:r>
              <a:rPr sz="1700"/>
              <a:t>“A high frequency of dispersal also suggests that a fundamental methodological assumption of many biogeographical studies -- that vicariance is </a:t>
            </a:r>
            <a:r>
              <a:rPr sz="1700" i="1"/>
              <a:t>a priori</a:t>
            </a:r>
            <a:r>
              <a:rPr sz="1700"/>
              <a:t> a more probable explanation than dispersal -- needs to be re-evaluated and perhaps discarded."</a:t>
            </a:r>
          </a:p>
          <a:p>
            <a:pPr lvl="1">
              <a:spcBef>
                <a:spcPts val="1687"/>
              </a:spcBef>
              <a:defRPr sz="1400"/>
            </a:pPr>
            <a:r>
              <a:t>de Queiroz, A. (2005). "The resurrection of oceanic dispersal in historical biogeography." TREE, 20(2).</a:t>
            </a:r>
          </a:p>
        </p:txBody>
      </p:sp>
      <p:sp>
        <p:nvSpPr>
          <p:cNvPr id="257" name="“We hope, therefore, that the trend identified by de Queiroz (2005) – the resurrection of oceanic dispersal as important in historical biogeography – is real and that the straightjacket of strict vicariance biogeography is being loosened to include once again the plurality of mechanisms and processes...&quot;…"/>
          <p:cNvSpPr/>
          <p:nvPr/>
        </p:nvSpPr>
        <p:spPr>
          <a:xfrm>
            <a:off x="3358679" y="4063008"/>
            <a:ext cx="5579939" cy="2286000"/>
          </a:xfrm>
          <a:custGeom>
            <a:avLst/>
            <a:gdLst/>
            <a:ahLst/>
            <a:cxnLst>
              <a:cxn ang="0">
                <a:pos x="wd2" y="hd2"/>
              </a:cxn>
              <a:cxn ang="5400000">
                <a:pos x="wd2" y="hd2"/>
              </a:cxn>
              <a:cxn ang="10800000">
                <a:pos x="wd2" y="hd2"/>
              </a:cxn>
              <a:cxn ang="16200000">
                <a:pos x="wd2" y="hd2"/>
              </a:cxn>
            </a:cxnLst>
            <a:rect l="0" t="0" r="r" b="b"/>
            <a:pathLst>
              <a:path w="21600" h="21600" extrusionOk="0">
                <a:moveTo>
                  <a:pt x="2728" y="0"/>
                </a:moveTo>
                <a:cubicBezTo>
                  <a:pt x="1677" y="0"/>
                  <a:pt x="825" y="2080"/>
                  <a:pt x="825" y="4643"/>
                </a:cubicBezTo>
                <a:lnTo>
                  <a:pt x="825" y="16959"/>
                </a:lnTo>
                <a:cubicBezTo>
                  <a:pt x="825" y="16962"/>
                  <a:pt x="825" y="16965"/>
                  <a:pt x="825" y="16967"/>
                </a:cubicBezTo>
                <a:lnTo>
                  <a:pt x="0" y="18576"/>
                </a:lnTo>
                <a:lnTo>
                  <a:pt x="995" y="18868"/>
                </a:lnTo>
                <a:cubicBezTo>
                  <a:pt x="1293" y="20478"/>
                  <a:pt x="1956" y="21600"/>
                  <a:pt x="2728" y="21600"/>
                </a:cubicBezTo>
                <a:lnTo>
                  <a:pt x="19699" y="21600"/>
                </a:lnTo>
                <a:cubicBezTo>
                  <a:pt x="20749" y="21600"/>
                  <a:pt x="21600" y="19523"/>
                  <a:pt x="21600" y="16959"/>
                </a:cubicBezTo>
                <a:lnTo>
                  <a:pt x="21600" y="4643"/>
                </a:lnTo>
                <a:cubicBezTo>
                  <a:pt x="21600" y="2080"/>
                  <a:pt x="20749" y="0"/>
                  <a:pt x="19699" y="0"/>
                </a:cubicBezTo>
                <a:lnTo>
                  <a:pt x="2728" y="0"/>
                </a:lnTo>
                <a:close/>
              </a:path>
            </a:pathLst>
          </a:custGeom>
          <a:solidFill>
            <a:srgbClr val="FFFFFF"/>
          </a:solidFill>
          <a:ln w="50800">
            <a:solidFill>
              <a:srgbClr val="3A88FE"/>
            </a:solidFill>
            <a:miter lim="400000"/>
          </a:ln>
          <a:extLst>
            <a:ext uri="{C572A759-6A51-4108-AA02-DFA0A04FC94B}">
              <ma14:wrappingTextBoxFlag xmlns:ma14="http://schemas.microsoft.com/office/mac/drawingml/2011/main" val="1"/>
            </a:ext>
          </a:extLst>
        </p:spPr>
        <p:txBody>
          <a:bodyPr lIns="35717" tIns="35717" rIns="35717" bIns="35717" anchor="ctr"/>
          <a:lstStyle/>
          <a:p>
            <a:pPr lvl="1">
              <a:spcBef>
                <a:spcPts val="1687"/>
              </a:spcBef>
              <a:defRPr sz="2400"/>
            </a:pPr>
            <a:r>
              <a:rPr sz="1400" dirty="0"/>
              <a:t>“We hope, therefore, that the trend identified by de Queiroz (2005) – the resurrection of oceanic dispersal as important in historical biogeography – is real and that the straightjacket of strict vicariance biogeography is being loosened to include once again the plurality of mechanisms and processes..."</a:t>
            </a:r>
          </a:p>
          <a:p>
            <a:pPr lvl="1">
              <a:spcBef>
                <a:spcPts val="1687"/>
              </a:spcBef>
              <a:defRPr sz="1400"/>
            </a:pPr>
            <a:r>
              <a:rPr sz="1400" dirty="0"/>
              <a:t>p. 197 of: Cowie, R.H.; Holland, B.S. (2006). "Dispersal is fundamental to biogeography and the evolution of biodiversity on oceanic islands." Journal of Biogeography, 33, 193-198. Emphasis added.</a:t>
            </a:r>
          </a:p>
        </p:txBody>
      </p:sp>
      <p:pic>
        <p:nvPicPr>
          <p:cNvPr id="258" name="Region capture 18.png" descr="Region capture 18.png"/>
          <p:cNvPicPr>
            <a:picLocks noChangeAspect="1"/>
          </p:cNvPicPr>
          <p:nvPr/>
        </p:nvPicPr>
        <p:blipFill>
          <a:blip r:embed="rId2">
            <a:extLst/>
          </a:blip>
          <a:stretch>
            <a:fillRect/>
          </a:stretch>
        </p:blipFill>
        <p:spPr>
          <a:xfrm>
            <a:off x="281952" y="783743"/>
            <a:ext cx="3036094" cy="2939654"/>
          </a:xfrm>
          <a:prstGeom prst="rect">
            <a:avLst/>
          </a:prstGeom>
          <a:ln w="12700">
            <a:solidFill>
              <a:srgbClr val="000000"/>
            </a:solidFill>
            <a:miter lim="400000"/>
          </a:ln>
        </p:spPr>
      </p:pic>
      <p:pic>
        <p:nvPicPr>
          <p:cNvPr id="259" name="Screen Shot 2013-09-22 at 10.09.23 AM.png" descr="Screen Shot 2013-09-22 at 10.09.23 AM.png"/>
          <p:cNvPicPr>
            <a:picLocks noChangeAspect="1"/>
          </p:cNvPicPr>
          <p:nvPr/>
        </p:nvPicPr>
        <p:blipFill>
          <a:blip r:embed="rId3">
            <a:extLst/>
          </a:blip>
          <a:stretch>
            <a:fillRect/>
          </a:stretch>
        </p:blipFill>
        <p:spPr>
          <a:xfrm>
            <a:off x="276568" y="3795117"/>
            <a:ext cx="3036346" cy="3009305"/>
          </a:xfrm>
          <a:prstGeom prst="rect">
            <a:avLst/>
          </a:prstGeom>
          <a:ln w="12700">
            <a:solidFill>
              <a:srgbClr val="000000"/>
            </a:solidFill>
            <a:miter lim="400000"/>
          </a:ln>
        </p:spPr>
      </p:pic>
      <p:sp>
        <p:nvSpPr>
          <p:cNvPr id="8" name="D versus V"/>
          <p:cNvSpPr/>
          <p:nvPr/>
        </p:nvSpPr>
        <p:spPr>
          <a:xfrm>
            <a:off x="892969" y="-169664"/>
            <a:ext cx="7358063" cy="1053703"/>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lvl1pPr>
              <a:defRPr sz="8400"/>
            </a:lvl1pPr>
          </a:lstStyle>
          <a:p>
            <a:pPr algn="ctr"/>
            <a:r>
              <a:rPr sz="5000" dirty="0" smtClean="0"/>
              <a:t>D</a:t>
            </a:r>
            <a:r>
              <a:rPr lang="en-US" sz="5000" dirty="0" smtClean="0"/>
              <a:t>ispersal</a:t>
            </a:r>
            <a:r>
              <a:rPr sz="5000" dirty="0" smtClean="0"/>
              <a:t> </a:t>
            </a:r>
            <a:r>
              <a:rPr sz="5000" dirty="0"/>
              <a:t>versus </a:t>
            </a:r>
            <a:r>
              <a:rPr sz="5000" dirty="0" smtClean="0"/>
              <a:t>V</a:t>
            </a:r>
            <a:r>
              <a:rPr lang="en-US" sz="5000" dirty="0" smtClean="0"/>
              <a:t>icariance</a:t>
            </a:r>
            <a:endParaRPr sz="5000" dirty="0"/>
          </a:p>
        </p:txBody>
      </p:sp>
    </p:spTree>
    <p:extLst>
      <p:ext uri="{BB962C8B-B14F-4D97-AF65-F5344CB8AC3E}">
        <p14:creationId xmlns:p14="http://schemas.microsoft.com/office/powerpoint/2010/main" val="327879268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droppedImage.tiff" descr="droppedImage.tiff"/>
          <p:cNvPicPr>
            <a:picLocks noChangeAspect="1"/>
          </p:cNvPicPr>
          <p:nvPr/>
        </p:nvPicPr>
        <p:blipFill>
          <a:blip r:embed="rId2">
            <a:extLst/>
          </a:blip>
          <a:stretch>
            <a:fillRect/>
          </a:stretch>
        </p:blipFill>
        <p:spPr>
          <a:xfrm>
            <a:off x="1250156" y="3293185"/>
            <a:ext cx="2178844" cy="3546956"/>
          </a:xfrm>
          <a:prstGeom prst="rect">
            <a:avLst/>
          </a:prstGeom>
          <a:ln w="12700">
            <a:solidFill>
              <a:srgbClr val="000000"/>
            </a:solidFill>
            <a:miter lim="400000"/>
          </a:ln>
        </p:spPr>
      </p:pic>
      <p:sp>
        <p:nvSpPr>
          <p:cNvPr id="262" name="“The resurrection of dispersalism, as de Queiroz (2005) has envisioned, is reactionary and with little (or even no) empirical foundation.”  Santos, C.M.D. (2007). “On basal clades and ancestral areas.” Journal of Biogeography, 34, 1470-1469."/>
          <p:cNvSpPr/>
          <p:nvPr/>
        </p:nvSpPr>
        <p:spPr>
          <a:xfrm>
            <a:off x="3746004" y="2259211"/>
            <a:ext cx="4969371" cy="1464469"/>
          </a:xfrm>
          <a:custGeom>
            <a:avLst/>
            <a:gdLst/>
            <a:ahLst/>
            <a:cxnLst>
              <a:cxn ang="0">
                <a:pos x="wd2" y="hd2"/>
              </a:cxn>
              <a:cxn ang="5400000">
                <a:pos x="wd2" y="hd2"/>
              </a:cxn>
              <a:cxn ang="10800000">
                <a:pos x="wd2" y="hd2"/>
              </a:cxn>
              <a:cxn ang="16200000">
                <a:pos x="wd2" y="hd2"/>
              </a:cxn>
            </a:cxnLst>
            <a:rect l="0" t="0" r="r" b="b"/>
            <a:pathLst>
              <a:path w="21600" h="21600" extrusionOk="0">
                <a:moveTo>
                  <a:pt x="2932" y="0"/>
                </a:moveTo>
                <a:cubicBezTo>
                  <a:pt x="2192" y="0"/>
                  <a:pt x="1540" y="1276"/>
                  <a:pt x="1157" y="3214"/>
                </a:cubicBezTo>
                <a:lnTo>
                  <a:pt x="0" y="4997"/>
                </a:lnTo>
                <a:lnTo>
                  <a:pt x="796" y="7404"/>
                </a:lnTo>
                <a:lnTo>
                  <a:pt x="796" y="14356"/>
                </a:lnTo>
                <a:cubicBezTo>
                  <a:pt x="796" y="18358"/>
                  <a:pt x="1752" y="21600"/>
                  <a:pt x="2932" y="21600"/>
                </a:cubicBezTo>
                <a:lnTo>
                  <a:pt x="19465" y="21600"/>
                </a:lnTo>
                <a:cubicBezTo>
                  <a:pt x="20645" y="21600"/>
                  <a:pt x="21600" y="18358"/>
                  <a:pt x="21600" y="14356"/>
                </a:cubicBezTo>
                <a:lnTo>
                  <a:pt x="21600" y="7248"/>
                </a:lnTo>
                <a:cubicBezTo>
                  <a:pt x="21600" y="3246"/>
                  <a:pt x="20645" y="0"/>
                  <a:pt x="19465" y="0"/>
                </a:cubicBezTo>
                <a:lnTo>
                  <a:pt x="2932" y="0"/>
                </a:lnTo>
                <a:close/>
              </a:path>
            </a:pathLst>
          </a:custGeom>
          <a:solidFill>
            <a:srgbClr val="FFFFFF"/>
          </a:solidFill>
          <a:ln w="50800">
            <a:solidFill>
              <a:srgbClr val="3A88FE"/>
            </a:solidFill>
            <a:miter lim="400000"/>
          </a:ln>
          <a:extLst>
            <a:ext uri="{C572A759-6A51-4108-AA02-DFA0A04FC94B}">
              <ma14:wrappingTextBoxFlag xmlns:ma14="http://schemas.microsoft.com/office/mac/drawingml/2011/main" val="1"/>
            </a:ext>
          </a:extLst>
        </p:spPr>
        <p:txBody>
          <a:bodyPr lIns="35717" tIns="35717" rIns="35717" bIns="35717" anchor="ctr"/>
          <a:lstStyle/>
          <a:p>
            <a:pPr lvl="1">
              <a:spcBef>
                <a:spcPts val="1687"/>
              </a:spcBef>
              <a:defRPr sz="1800"/>
            </a:pPr>
            <a:r>
              <a:rPr sz="1700"/>
              <a:t>“The resurrection of dispersalism, as de Queiroz (2005) has envisioned, is reactionary and with little (or even no) empirical foundation.”</a:t>
            </a:r>
            <a:r>
              <a:t/>
            </a:r>
            <a:br/>
            <a:r>
              <a:t/>
            </a:r>
            <a:br/>
            <a:r>
              <a:rPr sz="1000"/>
              <a:t>Santos, C.M.D. (2007). “On basal clades and ancestral areas.” </a:t>
            </a:r>
            <a:r>
              <a:rPr sz="1000" i="1"/>
              <a:t>Journal of Biogeography</a:t>
            </a:r>
            <a:r>
              <a:rPr sz="1000"/>
              <a:t>, 34, 1470-1469.</a:t>
            </a:r>
          </a:p>
        </p:txBody>
      </p:sp>
      <p:sp>
        <p:nvSpPr>
          <p:cNvPr id="263" name="“Most modern biogeographers follow Mayr...in accepting that allopatry can be found by vicariance (dichopatry) or by founder dispersal (peripatry), but only vicariance is accepted here.”"/>
          <p:cNvSpPr/>
          <p:nvPr/>
        </p:nvSpPr>
        <p:spPr>
          <a:xfrm>
            <a:off x="3631871" y="3857625"/>
            <a:ext cx="4967418" cy="1436006"/>
          </a:xfrm>
          <a:custGeom>
            <a:avLst/>
            <a:gdLst/>
            <a:ahLst/>
            <a:cxnLst>
              <a:cxn ang="0">
                <a:pos x="wd2" y="hd2"/>
              </a:cxn>
              <a:cxn ang="5400000">
                <a:pos x="wd2" y="hd2"/>
              </a:cxn>
              <a:cxn ang="10800000">
                <a:pos x="wd2" y="hd2"/>
              </a:cxn>
              <a:cxn ang="16200000">
                <a:pos x="wd2" y="hd2"/>
              </a:cxn>
            </a:cxnLst>
            <a:rect l="0" t="0" r="r" b="b"/>
            <a:pathLst>
              <a:path w="21600" h="21600" extrusionOk="0">
                <a:moveTo>
                  <a:pt x="2187" y="0"/>
                </a:moveTo>
                <a:cubicBezTo>
                  <a:pt x="1007" y="0"/>
                  <a:pt x="50" y="3311"/>
                  <a:pt x="50" y="7392"/>
                </a:cubicBezTo>
                <a:lnTo>
                  <a:pt x="50" y="10611"/>
                </a:lnTo>
                <a:cubicBezTo>
                  <a:pt x="50" y="14692"/>
                  <a:pt x="1007" y="17999"/>
                  <a:pt x="2187" y="17999"/>
                </a:cubicBezTo>
                <a:lnTo>
                  <a:pt x="2200" y="17999"/>
                </a:lnTo>
                <a:lnTo>
                  <a:pt x="0" y="21600"/>
                </a:lnTo>
                <a:lnTo>
                  <a:pt x="4946" y="17999"/>
                </a:lnTo>
                <a:lnTo>
                  <a:pt x="19464" y="17999"/>
                </a:lnTo>
                <a:cubicBezTo>
                  <a:pt x="20644" y="17999"/>
                  <a:pt x="21600" y="14692"/>
                  <a:pt x="21600" y="10611"/>
                </a:cubicBezTo>
                <a:lnTo>
                  <a:pt x="21600" y="7392"/>
                </a:lnTo>
                <a:cubicBezTo>
                  <a:pt x="21600" y="3311"/>
                  <a:pt x="20644" y="0"/>
                  <a:pt x="19464" y="0"/>
                </a:cubicBezTo>
                <a:lnTo>
                  <a:pt x="2187" y="0"/>
                </a:lnTo>
                <a:close/>
              </a:path>
            </a:pathLst>
          </a:custGeom>
          <a:solidFill>
            <a:srgbClr val="FFFFFF"/>
          </a:solidFill>
          <a:ln w="50800">
            <a:solidFill>
              <a:srgbClr val="3A88FE"/>
            </a:solidFill>
            <a:miter lim="400000"/>
          </a:ln>
          <a:extLst>
            <a:ext uri="{C572A759-6A51-4108-AA02-DFA0A04FC94B}">
              <ma14:wrappingTextBoxFlag xmlns:ma14="http://schemas.microsoft.com/office/mac/drawingml/2011/main" val="1"/>
            </a:ext>
          </a:extLst>
        </p:spPr>
        <p:txBody>
          <a:bodyPr lIns="35717" tIns="35717" rIns="35717" bIns="35717" anchor="ctr"/>
          <a:lstStyle/>
          <a:p>
            <a:pPr lvl="1">
              <a:spcBef>
                <a:spcPts val="1687"/>
              </a:spcBef>
              <a:defRPr sz="2400"/>
            </a:pPr>
            <a:r>
              <a:rPr sz="1600" dirty="0"/>
              <a:t>“Most modern biogeographers follow Mayr...in accepting that allopatry can be found by vicariance (dichopatry) or by founder dispersal (peripatry), but only vicariance is accepted here.”</a:t>
            </a:r>
            <a:br>
              <a:rPr sz="1600" dirty="0"/>
            </a:br>
            <a:endParaRPr sz="1600" dirty="0"/>
          </a:p>
        </p:txBody>
      </p:sp>
      <p:sp>
        <p:nvSpPr>
          <p:cNvPr id="264" name="“founder dispersal...is controversial and may not exist.”…"/>
          <p:cNvSpPr/>
          <p:nvPr/>
        </p:nvSpPr>
        <p:spPr>
          <a:xfrm>
            <a:off x="3607594" y="5456039"/>
            <a:ext cx="4955977" cy="1300107"/>
          </a:xfrm>
          <a:custGeom>
            <a:avLst/>
            <a:gdLst/>
            <a:ahLst/>
            <a:cxnLst>
              <a:cxn ang="0">
                <a:pos x="wd2" y="hd2"/>
              </a:cxn>
              <a:cxn ang="5400000">
                <a:pos x="wd2" y="hd2"/>
              </a:cxn>
              <a:cxn ang="10800000">
                <a:pos x="wd2" y="hd2"/>
              </a:cxn>
              <a:cxn ang="16200000">
                <a:pos x="wd2" y="hd2"/>
              </a:cxn>
            </a:cxnLst>
            <a:rect l="0" t="0" r="r" b="b"/>
            <a:pathLst>
              <a:path w="21600" h="21600" extrusionOk="0">
                <a:moveTo>
                  <a:pt x="2142" y="0"/>
                </a:moveTo>
                <a:cubicBezTo>
                  <a:pt x="959" y="0"/>
                  <a:pt x="0" y="3657"/>
                  <a:pt x="0" y="8164"/>
                </a:cubicBezTo>
                <a:lnTo>
                  <a:pt x="0" y="10385"/>
                </a:lnTo>
                <a:cubicBezTo>
                  <a:pt x="0" y="14893"/>
                  <a:pt x="959" y="18545"/>
                  <a:pt x="2142" y="18545"/>
                </a:cubicBezTo>
                <a:lnTo>
                  <a:pt x="2408" y="18545"/>
                </a:lnTo>
                <a:lnTo>
                  <a:pt x="351" y="21600"/>
                </a:lnTo>
                <a:lnTo>
                  <a:pt x="3793" y="18545"/>
                </a:lnTo>
                <a:lnTo>
                  <a:pt x="19459" y="18545"/>
                </a:lnTo>
                <a:cubicBezTo>
                  <a:pt x="20642" y="18545"/>
                  <a:pt x="21600" y="14893"/>
                  <a:pt x="21600" y="10385"/>
                </a:cubicBezTo>
                <a:lnTo>
                  <a:pt x="21600" y="8164"/>
                </a:lnTo>
                <a:cubicBezTo>
                  <a:pt x="21600" y="3657"/>
                  <a:pt x="20642" y="0"/>
                  <a:pt x="19459" y="0"/>
                </a:cubicBezTo>
                <a:lnTo>
                  <a:pt x="2142" y="0"/>
                </a:lnTo>
                <a:close/>
              </a:path>
            </a:pathLst>
          </a:custGeom>
          <a:solidFill>
            <a:srgbClr val="FFFFFF"/>
          </a:solidFill>
          <a:ln w="50800">
            <a:solidFill>
              <a:srgbClr val="3A88FE"/>
            </a:solidFill>
            <a:miter lim="400000"/>
          </a:ln>
          <a:extLst>
            <a:ext uri="{C572A759-6A51-4108-AA02-DFA0A04FC94B}">
              <ma14:wrappingTextBoxFlag xmlns:ma14="http://schemas.microsoft.com/office/mac/drawingml/2011/main" val="1"/>
            </a:ext>
          </a:extLst>
        </p:spPr>
        <p:txBody>
          <a:bodyPr lIns="35717" tIns="35717" rIns="35717" bIns="35717" anchor="ctr"/>
          <a:lstStyle/>
          <a:p>
            <a:pPr lvl="1">
              <a:spcBef>
                <a:spcPts val="1687"/>
              </a:spcBef>
              <a:defRPr sz="2400"/>
            </a:pPr>
            <a:r>
              <a:rPr sz="1600" dirty="0"/>
              <a:t>“founder dispersal...is controversial and may not exist.”</a:t>
            </a:r>
          </a:p>
          <a:p>
            <a:pPr lvl="1">
              <a:spcBef>
                <a:spcPts val="1687"/>
              </a:spcBef>
              <a:defRPr sz="1400"/>
            </a:pPr>
            <a:r>
              <a:rPr dirty="0"/>
              <a:t>p. 15 in: Heads, M.J. (2012) </a:t>
            </a:r>
            <a:r>
              <a:rPr i="1" dirty="0"/>
              <a:t>Molecular panbiogeography of the tropics</a:t>
            </a:r>
            <a:r>
              <a:rPr dirty="0"/>
              <a:t>. University of California Press, Berkeley, CA.</a:t>
            </a:r>
            <a:br>
              <a:rPr dirty="0"/>
            </a:br>
            <a:endParaRPr dirty="0"/>
          </a:p>
        </p:txBody>
      </p:sp>
      <p:pic>
        <p:nvPicPr>
          <p:cNvPr id="265" name="Screen Shot 2013-09-22 at 10.16.57 AM.png" descr="Screen Shot 2013-09-22 at 10.16.57 AM.png"/>
          <p:cNvPicPr>
            <a:picLocks noChangeAspect="1"/>
          </p:cNvPicPr>
          <p:nvPr/>
        </p:nvPicPr>
        <p:blipFill>
          <a:blip r:embed="rId3">
            <a:extLst/>
          </a:blip>
          <a:stretch>
            <a:fillRect/>
          </a:stretch>
        </p:blipFill>
        <p:spPr>
          <a:xfrm>
            <a:off x="1" y="803672"/>
            <a:ext cx="3691003" cy="2134195"/>
          </a:xfrm>
          <a:prstGeom prst="rect">
            <a:avLst/>
          </a:prstGeom>
          <a:ln w="12700">
            <a:solidFill>
              <a:srgbClr val="000000"/>
            </a:solidFill>
            <a:miter lim="400000"/>
          </a:ln>
        </p:spPr>
      </p:pic>
      <p:sp>
        <p:nvSpPr>
          <p:cNvPr id="266" name="“During the last 40 years, historical biogeography has been the arena for an apparently endless struggle: the so-called dispersal versus vicariance debate.”"/>
          <p:cNvSpPr/>
          <p:nvPr/>
        </p:nvSpPr>
        <p:spPr>
          <a:xfrm>
            <a:off x="3771956" y="830461"/>
            <a:ext cx="4952349" cy="1294805"/>
          </a:xfrm>
          <a:custGeom>
            <a:avLst/>
            <a:gdLst/>
            <a:ahLst/>
            <a:cxnLst>
              <a:cxn ang="0">
                <a:pos x="wd2" y="hd2"/>
              </a:cxn>
              <a:cxn ang="5400000">
                <a:pos x="wd2" y="hd2"/>
              </a:cxn>
              <a:cxn ang="10800000">
                <a:pos x="wd2" y="hd2"/>
              </a:cxn>
              <a:cxn ang="16200000">
                <a:pos x="wd2" y="hd2"/>
              </a:cxn>
            </a:cxnLst>
            <a:rect l="0" t="0" r="r" b="b"/>
            <a:pathLst>
              <a:path w="21600" h="21600" extrusionOk="0">
                <a:moveTo>
                  <a:pt x="2829" y="0"/>
                </a:moveTo>
                <a:cubicBezTo>
                  <a:pt x="1645" y="0"/>
                  <a:pt x="685" y="3672"/>
                  <a:pt x="685" y="8198"/>
                </a:cubicBezTo>
                <a:lnTo>
                  <a:pt x="685" y="13407"/>
                </a:lnTo>
                <a:cubicBezTo>
                  <a:pt x="685" y="14285"/>
                  <a:pt x="722" y="15128"/>
                  <a:pt x="789" y="15921"/>
                </a:cubicBezTo>
                <a:lnTo>
                  <a:pt x="0" y="18039"/>
                </a:lnTo>
                <a:lnTo>
                  <a:pt x="1422" y="19575"/>
                </a:lnTo>
                <a:cubicBezTo>
                  <a:pt x="1798" y="20832"/>
                  <a:pt x="2289" y="21600"/>
                  <a:pt x="2829" y="21600"/>
                </a:cubicBezTo>
                <a:lnTo>
                  <a:pt x="19458" y="21600"/>
                </a:lnTo>
                <a:cubicBezTo>
                  <a:pt x="20641" y="21600"/>
                  <a:pt x="21600" y="17933"/>
                  <a:pt x="21600" y="13407"/>
                </a:cubicBezTo>
                <a:lnTo>
                  <a:pt x="21600" y="8198"/>
                </a:lnTo>
                <a:cubicBezTo>
                  <a:pt x="21600" y="3672"/>
                  <a:pt x="20641" y="0"/>
                  <a:pt x="19458" y="0"/>
                </a:cubicBezTo>
                <a:lnTo>
                  <a:pt x="2829" y="0"/>
                </a:lnTo>
                <a:close/>
              </a:path>
            </a:pathLst>
          </a:custGeom>
          <a:solidFill>
            <a:srgbClr val="FFFFFF"/>
          </a:solidFill>
          <a:ln w="50800">
            <a:solidFill>
              <a:srgbClr val="3A88FE"/>
            </a:solidFill>
            <a:miter lim="400000"/>
          </a:ln>
          <a:extLst>
            <a:ext uri="{C572A759-6A51-4108-AA02-DFA0A04FC94B}">
              <ma14:wrappingTextBoxFlag xmlns:ma14="http://schemas.microsoft.com/office/mac/drawingml/2011/main" val="1"/>
            </a:ext>
          </a:extLst>
        </p:spPr>
        <p:txBody>
          <a:bodyPr lIns="35717" tIns="35717" rIns="35717" bIns="35717" anchor="ctr"/>
          <a:lstStyle/>
          <a:p>
            <a:pPr lvl="1">
              <a:spcBef>
                <a:spcPts val="1687"/>
              </a:spcBef>
              <a:defRPr sz="1800"/>
            </a:pPr>
            <a:r>
              <a:rPr sz="1700"/>
              <a:t>“During the last 40 years, historical biogeography has been the arena for an apparently endless struggle: the so-called dispersal versus vicariance debate.”</a:t>
            </a:r>
          </a:p>
        </p:txBody>
      </p:sp>
      <p:sp>
        <p:nvSpPr>
          <p:cNvPr id="267" name="D versus V"/>
          <p:cNvSpPr/>
          <p:nvPr/>
        </p:nvSpPr>
        <p:spPr>
          <a:xfrm>
            <a:off x="892969" y="-169664"/>
            <a:ext cx="7358063" cy="1053703"/>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lvl1pPr>
              <a:defRPr sz="8400"/>
            </a:lvl1pPr>
          </a:lstStyle>
          <a:p>
            <a:pPr algn="ctr"/>
            <a:r>
              <a:rPr sz="5000" dirty="0" smtClean="0"/>
              <a:t>D</a:t>
            </a:r>
            <a:r>
              <a:rPr lang="en-US" sz="5000" dirty="0" smtClean="0"/>
              <a:t>ispersal</a:t>
            </a:r>
            <a:r>
              <a:rPr sz="5000" dirty="0" smtClean="0"/>
              <a:t> </a:t>
            </a:r>
            <a:r>
              <a:rPr sz="5000" dirty="0"/>
              <a:t>versus </a:t>
            </a:r>
            <a:r>
              <a:rPr sz="5000" dirty="0" smtClean="0"/>
              <a:t>V</a:t>
            </a:r>
            <a:r>
              <a:rPr lang="en-US" sz="5000" dirty="0" smtClean="0"/>
              <a:t>icariance</a:t>
            </a:r>
            <a:endParaRPr sz="5000" dirty="0"/>
          </a:p>
        </p:txBody>
      </p:sp>
    </p:spTree>
    <p:extLst>
      <p:ext uri="{BB962C8B-B14F-4D97-AF65-F5344CB8AC3E}">
        <p14:creationId xmlns:p14="http://schemas.microsoft.com/office/powerpoint/2010/main" val="155413606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mmary: dispersal versus vicariance"/>
          <p:cNvSpPr/>
          <p:nvPr/>
        </p:nvSpPr>
        <p:spPr>
          <a:xfrm>
            <a:off x="1" y="303609"/>
            <a:ext cx="9144000" cy="1169789"/>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lvl1pPr>
              <a:defRPr sz="4400" b="1"/>
            </a:lvl1pPr>
          </a:lstStyle>
          <a:p>
            <a:pPr algn="ctr">
              <a:defRPr b="0"/>
            </a:pPr>
            <a:r>
              <a:rPr b="1" dirty="0"/>
              <a:t>Summary: dispersal versus vicariance</a:t>
            </a:r>
          </a:p>
        </p:txBody>
      </p:sp>
    </p:spTree>
    <p:extLst>
      <p:ext uri="{BB962C8B-B14F-4D97-AF65-F5344CB8AC3E}">
        <p14:creationId xmlns:p14="http://schemas.microsoft.com/office/powerpoint/2010/main" val="79541101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ummary: dispersal versus vicariance"/>
          <p:cNvSpPr/>
          <p:nvPr/>
        </p:nvSpPr>
        <p:spPr>
          <a:xfrm>
            <a:off x="1" y="303609"/>
            <a:ext cx="9144000" cy="1169789"/>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lvl1pPr>
              <a:defRPr sz="4400" b="1"/>
            </a:lvl1pPr>
          </a:lstStyle>
          <a:p>
            <a:pPr algn="ctr">
              <a:defRPr b="0"/>
            </a:pPr>
            <a:r>
              <a:rPr b="1" dirty="0"/>
              <a:t>Summary: dispersal versus vicariance</a:t>
            </a:r>
          </a:p>
        </p:txBody>
      </p:sp>
      <p:pic>
        <p:nvPicPr>
          <p:cNvPr id="272" name="droppedImage.tiff" descr="droppedImage.tiff"/>
          <p:cNvPicPr>
            <a:picLocks noChangeAspect="1"/>
          </p:cNvPicPr>
          <p:nvPr/>
        </p:nvPicPr>
        <p:blipFill>
          <a:blip r:embed="rId2">
            <a:extLst/>
          </a:blip>
          <a:stretch>
            <a:fillRect/>
          </a:stretch>
        </p:blipFill>
        <p:spPr>
          <a:xfrm>
            <a:off x="272737" y="1857375"/>
            <a:ext cx="8594444" cy="4196953"/>
          </a:xfrm>
          <a:prstGeom prst="rect">
            <a:avLst/>
          </a:prstGeom>
          <a:ln w="12700">
            <a:miter lim="400000"/>
          </a:ln>
        </p:spPr>
      </p:pic>
    </p:spTree>
    <p:extLst>
      <p:ext uri="{BB962C8B-B14F-4D97-AF65-F5344CB8AC3E}">
        <p14:creationId xmlns:p14="http://schemas.microsoft.com/office/powerpoint/2010/main" val="417108940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Date Placeholder 1"/>
          <p:cNvSpPr>
            <a:spLocks noGrp="1"/>
          </p:cNvSpPr>
          <p:nvPr>
            <p:ph type="dt" sz="half" idx="10"/>
          </p:nvPr>
        </p:nvSpPr>
        <p:spPr/>
        <p:txBody>
          <a:bodyPr/>
          <a:lstStyle/>
          <a:p>
            <a:r>
              <a:rPr lang="en-US"/>
              <a:t>Nov. 22, 2008</a:t>
            </a:r>
          </a:p>
        </p:txBody>
      </p:sp>
      <p:sp>
        <p:nvSpPr>
          <p:cNvPr id="7" name="Footer Placeholder 2"/>
          <p:cNvSpPr>
            <a:spLocks noGrp="1"/>
          </p:cNvSpPr>
          <p:nvPr>
            <p:ph type="ftr" sz="quarter" idx="11"/>
          </p:nvPr>
        </p:nvSpPr>
        <p:spPr/>
        <p:txBody>
          <a:bodyPr/>
          <a:lstStyle/>
          <a:p>
            <a:r>
              <a:rPr lang="en-US"/>
              <a:t>UC Berkeley Comp Bio Group</a:t>
            </a:r>
          </a:p>
        </p:txBody>
      </p:sp>
      <p:sp>
        <p:nvSpPr>
          <p:cNvPr id="8" name="Slide Number Placeholder 3"/>
          <p:cNvSpPr>
            <a:spLocks noGrp="1"/>
          </p:cNvSpPr>
          <p:nvPr>
            <p:ph type="sldNum" sz="quarter" idx="12"/>
          </p:nvPr>
        </p:nvSpPr>
        <p:spPr/>
        <p:txBody>
          <a:bodyPr/>
          <a:lstStyle/>
          <a:p>
            <a:fld id="{684092EA-4992-464B-AFF3-EEC2FB0A5A6D}" type="slidenum">
              <a:rPr lang="en-US"/>
              <a:pPr/>
              <a:t>36</a:t>
            </a:fld>
            <a:endParaRPr lang="en-US"/>
          </a:p>
        </p:txBody>
      </p:sp>
      <p:sp>
        <p:nvSpPr>
          <p:cNvPr id="382978" name="Rectangle 2"/>
          <p:cNvSpPr>
            <a:spLocks noGrp="1" noChangeArrowheads="1"/>
          </p:cNvSpPr>
          <p:nvPr>
            <p:ph type="title" idx="4294967295"/>
          </p:nvPr>
        </p:nvSpPr>
        <p:spPr>
          <a:xfrm>
            <a:off x="76200" y="152400"/>
            <a:ext cx="9067800" cy="609600"/>
          </a:xfrm>
        </p:spPr>
        <p:txBody>
          <a:bodyPr>
            <a:normAutofit fontScale="90000"/>
          </a:bodyPr>
          <a:lstStyle/>
          <a:p>
            <a:pPr algn="l"/>
            <a:r>
              <a:rPr lang="en-US" sz="3600" b="1" dirty="0">
                <a:solidFill>
                  <a:srgbClr val="FFFF00"/>
                </a:solidFill>
                <a:latin typeface="Arial" charset="0"/>
              </a:rPr>
              <a:t>2000s: event-based methods</a:t>
            </a:r>
            <a:endParaRPr lang="en-US" sz="2400" b="1" dirty="0">
              <a:solidFill>
                <a:srgbClr val="FFFF00"/>
              </a:solidFill>
              <a:latin typeface="Arial" charset="0"/>
            </a:endParaRPr>
          </a:p>
        </p:txBody>
      </p:sp>
      <p:sp>
        <p:nvSpPr>
          <p:cNvPr id="382979" name="Rectangle 3"/>
          <p:cNvSpPr>
            <a:spLocks noChangeArrowheads="1"/>
          </p:cNvSpPr>
          <p:nvPr/>
        </p:nvSpPr>
        <p:spPr bwMode="auto">
          <a:xfrm>
            <a:off x="4419600" y="1066801"/>
            <a:ext cx="4724400" cy="384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2880" tIns="91440" rIns="182880" bIns="91440">
            <a:spAutoFit/>
          </a:bodyPr>
          <a:lstStyle/>
          <a:p>
            <a:r>
              <a:rPr lang="en-US" sz="2000">
                <a:solidFill>
                  <a:srgbClr val="1DF800"/>
                </a:solidFill>
                <a:latin typeface="Arial" charset="0"/>
              </a:rPr>
              <a:t>DIVA -- </a:t>
            </a:r>
            <a:r>
              <a:rPr lang="en-US" sz="2000" u="sng">
                <a:solidFill>
                  <a:srgbClr val="1DF800"/>
                </a:solidFill>
                <a:latin typeface="Arial" charset="0"/>
              </a:rPr>
              <a:t>DI</a:t>
            </a:r>
            <a:r>
              <a:rPr lang="en-US" sz="2000">
                <a:solidFill>
                  <a:srgbClr val="1DF800"/>
                </a:solidFill>
                <a:latin typeface="Arial" charset="0"/>
              </a:rPr>
              <a:t>spersal/</a:t>
            </a:r>
            <a:r>
              <a:rPr lang="en-US" sz="2000" u="sng">
                <a:solidFill>
                  <a:srgbClr val="1DF800"/>
                </a:solidFill>
                <a:latin typeface="Arial" charset="0"/>
              </a:rPr>
              <a:t>V</a:t>
            </a:r>
            <a:r>
              <a:rPr lang="en-US" sz="2000">
                <a:solidFill>
                  <a:srgbClr val="1DF800"/>
                </a:solidFill>
                <a:latin typeface="Arial" charset="0"/>
              </a:rPr>
              <a:t>icariance </a:t>
            </a:r>
            <a:r>
              <a:rPr lang="en-US" sz="2000" u="sng">
                <a:solidFill>
                  <a:srgbClr val="1DF800"/>
                </a:solidFill>
                <a:latin typeface="Arial" charset="0"/>
              </a:rPr>
              <a:t>A</a:t>
            </a:r>
            <a:r>
              <a:rPr lang="en-US" sz="2000">
                <a:solidFill>
                  <a:srgbClr val="1DF800"/>
                </a:solidFill>
                <a:latin typeface="Arial" charset="0"/>
              </a:rPr>
              <a:t>nalysis -- Ronquist (1997)</a:t>
            </a:r>
          </a:p>
          <a:p>
            <a:endParaRPr lang="en-US" sz="2000">
              <a:solidFill>
                <a:srgbClr val="1DF800"/>
              </a:solidFill>
              <a:latin typeface="Arial" charset="0"/>
            </a:endParaRPr>
          </a:p>
          <a:p>
            <a:pPr>
              <a:buFontTx/>
              <a:buChar char="•"/>
            </a:pPr>
            <a:r>
              <a:rPr lang="en-US" sz="2000">
                <a:solidFill>
                  <a:srgbClr val="1DF800"/>
                </a:solidFill>
                <a:latin typeface="Arial" charset="0"/>
              </a:rPr>
              <a:t> derived from host/parasite cophylogeny etc.</a:t>
            </a:r>
          </a:p>
          <a:p>
            <a:pPr>
              <a:buFontTx/>
              <a:buChar char="•"/>
            </a:pPr>
            <a:endParaRPr lang="en-US" sz="2000">
              <a:solidFill>
                <a:srgbClr val="1DF800"/>
              </a:solidFill>
              <a:latin typeface="Arial" charset="0"/>
            </a:endParaRPr>
          </a:p>
          <a:p>
            <a:pPr>
              <a:buFontTx/>
              <a:buChar char="•"/>
            </a:pPr>
            <a:r>
              <a:rPr lang="en-US" sz="2000">
                <a:solidFill>
                  <a:srgbClr val="1DF800"/>
                </a:solidFill>
                <a:latin typeface="Arial" charset="0"/>
              </a:rPr>
              <a:t> cost of 1 assigned to dispersal &amp; extinction</a:t>
            </a:r>
          </a:p>
          <a:p>
            <a:pPr>
              <a:buFontTx/>
              <a:buChar char="•"/>
            </a:pPr>
            <a:endParaRPr lang="en-US" sz="2000">
              <a:solidFill>
                <a:srgbClr val="1DF800"/>
              </a:solidFill>
              <a:latin typeface="Arial" charset="0"/>
            </a:endParaRPr>
          </a:p>
          <a:p>
            <a:pPr>
              <a:buFontTx/>
              <a:buChar char="•"/>
            </a:pPr>
            <a:r>
              <a:rPr lang="en-US" sz="2000">
                <a:solidFill>
                  <a:srgbClr val="1DF800"/>
                </a:solidFill>
                <a:latin typeface="Arial" charset="0"/>
              </a:rPr>
              <a:t> cost of 0 to vicariant speciation</a:t>
            </a:r>
          </a:p>
          <a:p>
            <a:endParaRPr lang="en-US" sz="2000">
              <a:solidFill>
                <a:srgbClr val="1DF800"/>
              </a:solidFill>
              <a:latin typeface="Arial" charset="0"/>
            </a:endParaRPr>
          </a:p>
          <a:p>
            <a:endParaRPr lang="en-US" sz="2000">
              <a:solidFill>
                <a:srgbClr val="1DF800"/>
              </a:solidFill>
              <a:latin typeface="Arial" charset="0"/>
            </a:endParaRPr>
          </a:p>
        </p:txBody>
      </p:sp>
      <p:pic>
        <p:nvPicPr>
          <p:cNvPr id="382982" name="Picture 6" descr="Region cap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066800"/>
            <a:ext cx="4022726" cy="5638800"/>
          </a:xfrm>
          <a:prstGeom prst="rect">
            <a:avLst/>
          </a:prstGeom>
          <a:noFill/>
          <a:extLst>
            <a:ext uri="{909E8E84-426E-40dd-AFC4-6F175D3DCCD1}">
              <a14:hiddenFill xmlns:a14="http://schemas.microsoft.com/office/drawing/2010/main">
                <a:solidFill>
                  <a:srgbClr val="FFFFFF"/>
                </a:solidFill>
              </a14:hiddenFill>
            </a:ext>
          </a:extLst>
        </p:spPr>
      </p:pic>
      <p:pic>
        <p:nvPicPr>
          <p:cNvPr id="38298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4267200"/>
            <a:ext cx="4089400" cy="2454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23759098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2" name="Date Placeholder 1"/>
          <p:cNvSpPr>
            <a:spLocks noGrp="1"/>
          </p:cNvSpPr>
          <p:nvPr>
            <p:ph type="dt" sz="half" idx="10"/>
          </p:nvPr>
        </p:nvSpPr>
        <p:spPr/>
        <p:txBody>
          <a:bodyPr/>
          <a:lstStyle/>
          <a:p>
            <a:r>
              <a:rPr lang="en-US"/>
              <a:t>Nov. 22, 2008</a:t>
            </a:r>
          </a:p>
        </p:txBody>
      </p:sp>
      <p:sp>
        <p:nvSpPr>
          <p:cNvPr id="63" name="Footer Placeholder 2"/>
          <p:cNvSpPr>
            <a:spLocks noGrp="1"/>
          </p:cNvSpPr>
          <p:nvPr>
            <p:ph type="ftr" sz="quarter" idx="11"/>
          </p:nvPr>
        </p:nvSpPr>
        <p:spPr/>
        <p:txBody>
          <a:bodyPr/>
          <a:lstStyle/>
          <a:p>
            <a:r>
              <a:rPr lang="en-US"/>
              <a:t>UC Berkeley Comp Bio Group</a:t>
            </a:r>
          </a:p>
        </p:txBody>
      </p:sp>
      <p:sp>
        <p:nvSpPr>
          <p:cNvPr id="64" name="Slide Number Placeholder 3"/>
          <p:cNvSpPr>
            <a:spLocks noGrp="1"/>
          </p:cNvSpPr>
          <p:nvPr>
            <p:ph type="sldNum" sz="quarter" idx="12"/>
          </p:nvPr>
        </p:nvSpPr>
        <p:spPr/>
        <p:txBody>
          <a:bodyPr/>
          <a:lstStyle/>
          <a:p>
            <a:fld id="{17015EFE-FC31-A244-88C7-30188E018937}" type="slidenum">
              <a:rPr lang="en-US"/>
              <a:pPr/>
              <a:t>37</a:t>
            </a:fld>
            <a:endParaRPr lang="en-US"/>
          </a:p>
        </p:txBody>
      </p:sp>
      <p:sp>
        <p:nvSpPr>
          <p:cNvPr id="407554" name="Rectangle 2"/>
          <p:cNvSpPr>
            <a:spLocks noChangeArrowheads="1"/>
          </p:cNvSpPr>
          <p:nvPr/>
        </p:nvSpPr>
        <p:spPr bwMode="auto">
          <a:xfrm>
            <a:off x="304800" y="1371600"/>
            <a:ext cx="8229600" cy="5181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nchor="ctr"/>
          <a:lstStyle/>
          <a:p>
            <a:pPr algn="ctr"/>
            <a:endParaRPr lang="en-US"/>
          </a:p>
        </p:txBody>
      </p:sp>
      <p:sp>
        <p:nvSpPr>
          <p:cNvPr id="407555" name="Line 3"/>
          <p:cNvSpPr>
            <a:spLocks noChangeShapeType="1"/>
          </p:cNvSpPr>
          <p:nvPr/>
        </p:nvSpPr>
        <p:spPr bwMode="auto">
          <a:xfrm>
            <a:off x="5486401" y="1828800"/>
            <a:ext cx="695326" cy="1041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nchor="ctr"/>
          <a:lstStyle/>
          <a:p>
            <a:endParaRPr lang="en-US"/>
          </a:p>
        </p:txBody>
      </p:sp>
      <p:sp>
        <p:nvSpPr>
          <p:cNvPr id="407556" name="Line 4"/>
          <p:cNvSpPr>
            <a:spLocks noChangeShapeType="1"/>
          </p:cNvSpPr>
          <p:nvPr/>
        </p:nvSpPr>
        <p:spPr bwMode="auto">
          <a:xfrm flipH="1">
            <a:off x="6248400" y="1828800"/>
            <a:ext cx="457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nchor="ctr"/>
          <a:lstStyle/>
          <a:p>
            <a:endParaRPr lang="en-US"/>
          </a:p>
        </p:txBody>
      </p:sp>
      <p:sp>
        <p:nvSpPr>
          <p:cNvPr id="407557" name="Line 5"/>
          <p:cNvSpPr>
            <a:spLocks noChangeShapeType="1"/>
          </p:cNvSpPr>
          <p:nvPr/>
        </p:nvSpPr>
        <p:spPr bwMode="auto">
          <a:xfrm flipH="1">
            <a:off x="5791200" y="2743200"/>
            <a:ext cx="457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nchor="ctr"/>
          <a:lstStyle/>
          <a:p>
            <a:endParaRPr lang="en-US"/>
          </a:p>
        </p:txBody>
      </p:sp>
      <p:sp>
        <p:nvSpPr>
          <p:cNvPr id="407559" name="Line 7"/>
          <p:cNvSpPr>
            <a:spLocks noChangeShapeType="1"/>
          </p:cNvSpPr>
          <p:nvPr/>
        </p:nvSpPr>
        <p:spPr bwMode="auto">
          <a:xfrm>
            <a:off x="4876800" y="1828800"/>
            <a:ext cx="106680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nchor="ctr"/>
          <a:lstStyle/>
          <a:p>
            <a:endParaRPr lang="en-US"/>
          </a:p>
        </p:txBody>
      </p:sp>
      <p:sp>
        <p:nvSpPr>
          <p:cNvPr id="407560" name="Line 8"/>
          <p:cNvSpPr>
            <a:spLocks noChangeShapeType="1"/>
          </p:cNvSpPr>
          <p:nvPr/>
        </p:nvSpPr>
        <p:spPr bwMode="auto">
          <a:xfrm>
            <a:off x="5959476" y="1828800"/>
            <a:ext cx="441324"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nchor="ctr"/>
          <a:lstStyle/>
          <a:p>
            <a:endParaRPr lang="en-US"/>
          </a:p>
        </p:txBody>
      </p:sp>
      <p:sp>
        <p:nvSpPr>
          <p:cNvPr id="407562" name="Text Box 10"/>
          <p:cNvSpPr txBox="1">
            <a:spLocks noChangeArrowheads="1"/>
          </p:cNvSpPr>
          <p:nvPr/>
        </p:nvSpPr>
        <p:spPr bwMode="auto">
          <a:xfrm>
            <a:off x="4572001" y="1524000"/>
            <a:ext cx="4847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A</a:t>
            </a:r>
          </a:p>
        </p:txBody>
      </p:sp>
      <p:sp>
        <p:nvSpPr>
          <p:cNvPr id="407563" name="Text Box 11"/>
          <p:cNvSpPr txBox="1">
            <a:spLocks noChangeArrowheads="1"/>
          </p:cNvSpPr>
          <p:nvPr/>
        </p:nvSpPr>
        <p:spPr bwMode="auto">
          <a:xfrm>
            <a:off x="5791200" y="3200400"/>
            <a:ext cx="6985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ABC</a:t>
            </a:r>
          </a:p>
        </p:txBody>
      </p:sp>
      <p:sp>
        <p:nvSpPr>
          <p:cNvPr id="407564" name="Text Box 12"/>
          <p:cNvSpPr txBox="1">
            <a:spLocks noChangeArrowheads="1"/>
          </p:cNvSpPr>
          <p:nvPr/>
        </p:nvSpPr>
        <p:spPr bwMode="auto">
          <a:xfrm>
            <a:off x="6032500" y="2727326"/>
            <a:ext cx="58737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BC</a:t>
            </a:r>
          </a:p>
        </p:txBody>
      </p:sp>
      <p:sp>
        <p:nvSpPr>
          <p:cNvPr id="407565" name="Text Box 13"/>
          <p:cNvSpPr txBox="1">
            <a:spLocks noChangeArrowheads="1"/>
          </p:cNvSpPr>
          <p:nvPr/>
        </p:nvSpPr>
        <p:spPr bwMode="auto">
          <a:xfrm>
            <a:off x="5334001" y="2984500"/>
            <a:ext cx="58102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(A)</a:t>
            </a:r>
          </a:p>
        </p:txBody>
      </p:sp>
      <p:sp>
        <p:nvSpPr>
          <p:cNvPr id="407566" name="Rectangle 14"/>
          <p:cNvSpPr>
            <a:spLocks noChangeArrowheads="1"/>
          </p:cNvSpPr>
          <p:nvPr/>
        </p:nvSpPr>
        <p:spPr bwMode="auto">
          <a:xfrm>
            <a:off x="5908677" y="2984500"/>
            <a:ext cx="688974"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(BC)</a:t>
            </a:r>
          </a:p>
        </p:txBody>
      </p:sp>
      <p:sp>
        <p:nvSpPr>
          <p:cNvPr id="407567" name="Rectangle 15"/>
          <p:cNvSpPr>
            <a:spLocks noChangeArrowheads="1"/>
          </p:cNvSpPr>
          <p:nvPr/>
        </p:nvSpPr>
        <p:spPr bwMode="auto">
          <a:xfrm>
            <a:off x="5181600" y="1524000"/>
            <a:ext cx="58737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BC</a:t>
            </a:r>
          </a:p>
        </p:txBody>
      </p:sp>
      <p:sp>
        <p:nvSpPr>
          <p:cNvPr id="407568" name="Rectangle 16"/>
          <p:cNvSpPr>
            <a:spLocks noChangeArrowheads="1"/>
          </p:cNvSpPr>
          <p:nvPr/>
        </p:nvSpPr>
        <p:spPr bwMode="auto">
          <a:xfrm>
            <a:off x="5695951" y="1524000"/>
            <a:ext cx="47942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B</a:t>
            </a:r>
          </a:p>
        </p:txBody>
      </p:sp>
      <p:sp>
        <p:nvSpPr>
          <p:cNvPr id="407569" name="Rectangle 17"/>
          <p:cNvSpPr>
            <a:spLocks noChangeArrowheads="1"/>
          </p:cNvSpPr>
          <p:nvPr/>
        </p:nvSpPr>
        <p:spPr bwMode="auto">
          <a:xfrm>
            <a:off x="6502401" y="1524000"/>
            <a:ext cx="47942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C</a:t>
            </a:r>
          </a:p>
        </p:txBody>
      </p:sp>
      <p:sp>
        <p:nvSpPr>
          <p:cNvPr id="407570" name="Text Box 18"/>
          <p:cNvSpPr txBox="1">
            <a:spLocks noChangeArrowheads="1"/>
          </p:cNvSpPr>
          <p:nvPr/>
        </p:nvSpPr>
        <p:spPr bwMode="auto">
          <a:xfrm>
            <a:off x="6229350" y="2336800"/>
            <a:ext cx="58737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BC</a:t>
            </a:r>
          </a:p>
        </p:txBody>
      </p:sp>
      <p:sp>
        <p:nvSpPr>
          <p:cNvPr id="407571" name="Text Box 19"/>
          <p:cNvSpPr txBox="1">
            <a:spLocks noChangeArrowheads="1"/>
          </p:cNvSpPr>
          <p:nvPr/>
        </p:nvSpPr>
        <p:spPr bwMode="auto">
          <a:xfrm>
            <a:off x="5486400" y="2438400"/>
            <a:ext cx="68897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(BC)</a:t>
            </a:r>
          </a:p>
        </p:txBody>
      </p:sp>
      <p:sp>
        <p:nvSpPr>
          <p:cNvPr id="407572" name="Rectangle 20"/>
          <p:cNvSpPr>
            <a:spLocks noChangeArrowheads="1"/>
          </p:cNvSpPr>
          <p:nvPr/>
        </p:nvSpPr>
        <p:spPr bwMode="auto">
          <a:xfrm>
            <a:off x="6350001" y="2060576"/>
            <a:ext cx="58102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(C)</a:t>
            </a:r>
          </a:p>
        </p:txBody>
      </p:sp>
      <p:sp>
        <p:nvSpPr>
          <p:cNvPr id="407573" name="Rectangle 21"/>
          <p:cNvSpPr>
            <a:spLocks noChangeArrowheads="1"/>
          </p:cNvSpPr>
          <p:nvPr/>
        </p:nvSpPr>
        <p:spPr bwMode="auto">
          <a:xfrm>
            <a:off x="5838826" y="2070100"/>
            <a:ext cx="581024"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(B)</a:t>
            </a:r>
          </a:p>
        </p:txBody>
      </p:sp>
      <p:sp>
        <p:nvSpPr>
          <p:cNvPr id="407574" name="Line 22"/>
          <p:cNvSpPr>
            <a:spLocks noChangeShapeType="1"/>
          </p:cNvSpPr>
          <p:nvPr/>
        </p:nvSpPr>
        <p:spPr bwMode="auto">
          <a:xfrm>
            <a:off x="3200401" y="1828800"/>
            <a:ext cx="695326" cy="1041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nchor="ctr"/>
          <a:lstStyle/>
          <a:p>
            <a:endParaRPr lang="en-US"/>
          </a:p>
        </p:txBody>
      </p:sp>
      <p:sp>
        <p:nvSpPr>
          <p:cNvPr id="407575" name="Line 23"/>
          <p:cNvSpPr>
            <a:spLocks noChangeShapeType="1"/>
          </p:cNvSpPr>
          <p:nvPr/>
        </p:nvSpPr>
        <p:spPr bwMode="auto">
          <a:xfrm flipH="1">
            <a:off x="3962400" y="1828800"/>
            <a:ext cx="457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nchor="ctr"/>
          <a:lstStyle/>
          <a:p>
            <a:endParaRPr lang="en-US"/>
          </a:p>
        </p:txBody>
      </p:sp>
      <p:sp>
        <p:nvSpPr>
          <p:cNvPr id="407576" name="Line 24"/>
          <p:cNvSpPr>
            <a:spLocks noChangeShapeType="1"/>
          </p:cNvSpPr>
          <p:nvPr/>
        </p:nvSpPr>
        <p:spPr bwMode="auto">
          <a:xfrm flipH="1">
            <a:off x="3505200" y="2743200"/>
            <a:ext cx="457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nchor="ctr"/>
          <a:lstStyle/>
          <a:p>
            <a:endParaRPr lang="en-US"/>
          </a:p>
        </p:txBody>
      </p:sp>
      <p:sp>
        <p:nvSpPr>
          <p:cNvPr id="407577" name="Line 25"/>
          <p:cNvSpPr>
            <a:spLocks noChangeShapeType="1"/>
          </p:cNvSpPr>
          <p:nvPr/>
        </p:nvSpPr>
        <p:spPr bwMode="auto">
          <a:xfrm>
            <a:off x="2590800" y="1828800"/>
            <a:ext cx="106680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nchor="ctr"/>
          <a:lstStyle/>
          <a:p>
            <a:endParaRPr lang="en-US"/>
          </a:p>
        </p:txBody>
      </p:sp>
      <p:sp>
        <p:nvSpPr>
          <p:cNvPr id="407578" name="Line 26"/>
          <p:cNvSpPr>
            <a:spLocks noChangeShapeType="1"/>
          </p:cNvSpPr>
          <p:nvPr/>
        </p:nvSpPr>
        <p:spPr bwMode="auto">
          <a:xfrm>
            <a:off x="3673476" y="1828800"/>
            <a:ext cx="441324"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nchor="ctr"/>
          <a:lstStyle/>
          <a:p>
            <a:endParaRPr lang="en-US"/>
          </a:p>
        </p:txBody>
      </p:sp>
      <p:sp>
        <p:nvSpPr>
          <p:cNvPr id="407579" name="Text Box 27"/>
          <p:cNvSpPr txBox="1">
            <a:spLocks noChangeArrowheads="1"/>
          </p:cNvSpPr>
          <p:nvPr/>
        </p:nvSpPr>
        <p:spPr bwMode="auto">
          <a:xfrm>
            <a:off x="2286001" y="1524000"/>
            <a:ext cx="4847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A</a:t>
            </a:r>
          </a:p>
        </p:txBody>
      </p:sp>
      <p:sp>
        <p:nvSpPr>
          <p:cNvPr id="407584" name="Rectangle 32"/>
          <p:cNvSpPr>
            <a:spLocks noChangeArrowheads="1"/>
          </p:cNvSpPr>
          <p:nvPr/>
        </p:nvSpPr>
        <p:spPr bwMode="auto">
          <a:xfrm>
            <a:off x="2895600" y="1524000"/>
            <a:ext cx="58737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BC</a:t>
            </a:r>
          </a:p>
        </p:txBody>
      </p:sp>
      <p:sp>
        <p:nvSpPr>
          <p:cNvPr id="407585" name="Rectangle 33"/>
          <p:cNvSpPr>
            <a:spLocks noChangeArrowheads="1"/>
          </p:cNvSpPr>
          <p:nvPr/>
        </p:nvSpPr>
        <p:spPr bwMode="auto">
          <a:xfrm>
            <a:off x="3409951" y="1524000"/>
            <a:ext cx="47942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B</a:t>
            </a:r>
          </a:p>
        </p:txBody>
      </p:sp>
      <p:sp>
        <p:nvSpPr>
          <p:cNvPr id="407586" name="Rectangle 34"/>
          <p:cNvSpPr>
            <a:spLocks noChangeArrowheads="1"/>
          </p:cNvSpPr>
          <p:nvPr/>
        </p:nvSpPr>
        <p:spPr bwMode="auto">
          <a:xfrm>
            <a:off x="4216401" y="1524000"/>
            <a:ext cx="47942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C</a:t>
            </a:r>
          </a:p>
        </p:txBody>
      </p:sp>
      <p:sp>
        <p:nvSpPr>
          <p:cNvPr id="407591" name="Line 39"/>
          <p:cNvSpPr>
            <a:spLocks noChangeShapeType="1"/>
          </p:cNvSpPr>
          <p:nvPr/>
        </p:nvSpPr>
        <p:spPr bwMode="auto">
          <a:xfrm>
            <a:off x="5486401" y="4114800"/>
            <a:ext cx="695326" cy="1041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nchor="ctr"/>
          <a:lstStyle/>
          <a:p>
            <a:endParaRPr lang="en-US"/>
          </a:p>
        </p:txBody>
      </p:sp>
      <p:sp>
        <p:nvSpPr>
          <p:cNvPr id="407592" name="Line 40"/>
          <p:cNvSpPr>
            <a:spLocks noChangeShapeType="1"/>
          </p:cNvSpPr>
          <p:nvPr/>
        </p:nvSpPr>
        <p:spPr bwMode="auto">
          <a:xfrm flipH="1">
            <a:off x="6248400" y="4114800"/>
            <a:ext cx="457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nchor="ctr"/>
          <a:lstStyle/>
          <a:p>
            <a:endParaRPr lang="en-US"/>
          </a:p>
        </p:txBody>
      </p:sp>
      <p:sp>
        <p:nvSpPr>
          <p:cNvPr id="407593" name="Line 41"/>
          <p:cNvSpPr>
            <a:spLocks noChangeShapeType="1"/>
          </p:cNvSpPr>
          <p:nvPr/>
        </p:nvSpPr>
        <p:spPr bwMode="auto">
          <a:xfrm flipH="1">
            <a:off x="5791200" y="5029200"/>
            <a:ext cx="457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nchor="ctr"/>
          <a:lstStyle/>
          <a:p>
            <a:endParaRPr lang="en-US"/>
          </a:p>
        </p:txBody>
      </p:sp>
      <p:sp>
        <p:nvSpPr>
          <p:cNvPr id="407594" name="Line 42"/>
          <p:cNvSpPr>
            <a:spLocks noChangeShapeType="1"/>
          </p:cNvSpPr>
          <p:nvPr/>
        </p:nvSpPr>
        <p:spPr bwMode="auto">
          <a:xfrm>
            <a:off x="4876800" y="4114800"/>
            <a:ext cx="106680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nchor="ctr"/>
          <a:lstStyle/>
          <a:p>
            <a:endParaRPr lang="en-US"/>
          </a:p>
        </p:txBody>
      </p:sp>
      <p:sp>
        <p:nvSpPr>
          <p:cNvPr id="407595" name="Line 43"/>
          <p:cNvSpPr>
            <a:spLocks noChangeShapeType="1"/>
          </p:cNvSpPr>
          <p:nvPr/>
        </p:nvSpPr>
        <p:spPr bwMode="auto">
          <a:xfrm>
            <a:off x="5959476" y="4114800"/>
            <a:ext cx="441324"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nchor="ctr"/>
          <a:lstStyle/>
          <a:p>
            <a:endParaRPr lang="en-US"/>
          </a:p>
        </p:txBody>
      </p:sp>
      <p:sp>
        <p:nvSpPr>
          <p:cNvPr id="407596" name="Text Box 44"/>
          <p:cNvSpPr txBox="1">
            <a:spLocks noChangeArrowheads="1"/>
          </p:cNvSpPr>
          <p:nvPr/>
        </p:nvSpPr>
        <p:spPr bwMode="auto">
          <a:xfrm>
            <a:off x="4572001" y="3810000"/>
            <a:ext cx="4847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A</a:t>
            </a:r>
          </a:p>
        </p:txBody>
      </p:sp>
      <p:sp>
        <p:nvSpPr>
          <p:cNvPr id="407597" name="Text Box 45"/>
          <p:cNvSpPr txBox="1">
            <a:spLocks noChangeArrowheads="1"/>
          </p:cNvSpPr>
          <p:nvPr/>
        </p:nvSpPr>
        <p:spPr bwMode="auto">
          <a:xfrm>
            <a:off x="5791200" y="5486400"/>
            <a:ext cx="69850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ABC</a:t>
            </a:r>
          </a:p>
        </p:txBody>
      </p:sp>
      <p:sp>
        <p:nvSpPr>
          <p:cNvPr id="407598" name="Text Box 46"/>
          <p:cNvSpPr txBox="1">
            <a:spLocks noChangeArrowheads="1"/>
          </p:cNvSpPr>
          <p:nvPr/>
        </p:nvSpPr>
        <p:spPr bwMode="auto">
          <a:xfrm>
            <a:off x="6032500" y="5013326"/>
            <a:ext cx="58737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BC</a:t>
            </a:r>
          </a:p>
        </p:txBody>
      </p:sp>
      <p:sp>
        <p:nvSpPr>
          <p:cNvPr id="407599" name="Text Box 47"/>
          <p:cNvSpPr txBox="1">
            <a:spLocks noChangeArrowheads="1"/>
          </p:cNvSpPr>
          <p:nvPr/>
        </p:nvSpPr>
        <p:spPr bwMode="auto">
          <a:xfrm>
            <a:off x="5334001" y="5270500"/>
            <a:ext cx="58102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(A)</a:t>
            </a:r>
          </a:p>
        </p:txBody>
      </p:sp>
      <p:sp>
        <p:nvSpPr>
          <p:cNvPr id="407600" name="Rectangle 48"/>
          <p:cNvSpPr>
            <a:spLocks noChangeArrowheads="1"/>
          </p:cNvSpPr>
          <p:nvPr/>
        </p:nvSpPr>
        <p:spPr bwMode="auto">
          <a:xfrm>
            <a:off x="5908677" y="5270500"/>
            <a:ext cx="688974"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(BC)</a:t>
            </a:r>
          </a:p>
        </p:txBody>
      </p:sp>
      <p:sp>
        <p:nvSpPr>
          <p:cNvPr id="407601" name="Rectangle 49"/>
          <p:cNvSpPr>
            <a:spLocks noChangeArrowheads="1"/>
          </p:cNvSpPr>
          <p:nvPr/>
        </p:nvSpPr>
        <p:spPr bwMode="auto">
          <a:xfrm>
            <a:off x="5181600" y="3810000"/>
            <a:ext cx="58737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BC</a:t>
            </a:r>
          </a:p>
        </p:txBody>
      </p:sp>
      <p:sp>
        <p:nvSpPr>
          <p:cNvPr id="407602" name="Rectangle 50"/>
          <p:cNvSpPr>
            <a:spLocks noChangeArrowheads="1"/>
          </p:cNvSpPr>
          <p:nvPr/>
        </p:nvSpPr>
        <p:spPr bwMode="auto">
          <a:xfrm>
            <a:off x="5695951" y="3810000"/>
            <a:ext cx="47942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B</a:t>
            </a:r>
          </a:p>
        </p:txBody>
      </p:sp>
      <p:sp>
        <p:nvSpPr>
          <p:cNvPr id="407603" name="Rectangle 51"/>
          <p:cNvSpPr>
            <a:spLocks noChangeArrowheads="1"/>
          </p:cNvSpPr>
          <p:nvPr/>
        </p:nvSpPr>
        <p:spPr bwMode="auto">
          <a:xfrm>
            <a:off x="6502401" y="3810000"/>
            <a:ext cx="4847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A</a:t>
            </a:r>
          </a:p>
        </p:txBody>
      </p:sp>
      <p:sp>
        <p:nvSpPr>
          <p:cNvPr id="407604" name="Text Box 52"/>
          <p:cNvSpPr txBox="1">
            <a:spLocks noChangeArrowheads="1"/>
          </p:cNvSpPr>
          <p:nvPr/>
        </p:nvSpPr>
        <p:spPr bwMode="auto">
          <a:xfrm>
            <a:off x="6229350" y="4622800"/>
            <a:ext cx="58737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AB</a:t>
            </a:r>
          </a:p>
        </p:txBody>
      </p:sp>
      <p:sp>
        <p:nvSpPr>
          <p:cNvPr id="407605" name="Text Box 53"/>
          <p:cNvSpPr txBox="1">
            <a:spLocks noChangeArrowheads="1"/>
          </p:cNvSpPr>
          <p:nvPr/>
        </p:nvSpPr>
        <p:spPr bwMode="auto">
          <a:xfrm>
            <a:off x="5486400" y="4724400"/>
            <a:ext cx="68897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(BC)</a:t>
            </a:r>
          </a:p>
        </p:txBody>
      </p:sp>
      <p:sp>
        <p:nvSpPr>
          <p:cNvPr id="407606" name="Rectangle 54"/>
          <p:cNvSpPr>
            <a:spLocks noChangeArrowheads="1"/>
          </p:cNvSpPr>
          <p:nvPr/>
        </p:nvSpPr>
        <p:spPr bwMode="auto">
          <a:xfrm>
            <a:off x="6350001" y="4346576"/>
            <a:ext cx="58102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(A)</a:t>
            </a:r>
          </a:p>
        </p:txBody>
      </p:sp>
      <p:sp>
        <p:nvSpPr>
          <p:cNvPr id="407607" name="Rectangle 55"/>
          <p:cNvSpPr>
            <a:spLocks noChangeArrowheads="1"/>
          </p:cNvSpPr>
          <p:nvPr/>
        </p:nvSpPr>
        <p:spPr bwMode="auto">
          <a:xfrm>
            <a:off x="5838826" y="4356100"/>
            <a:ext cx="581024"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(B)</a:t>
            </a:r>
          </a:p>
        </p:txBody>
      </p:sp>
      <p:sp>
        <p:nvSpPr>
          <p:cNvPr id="407608" name="Line 56"/>
          <p:cNvSpPr>
            <a:spLocks noChangeShapeType="1"/>
          </p:cNvSpPr>
          <p:nvPr/>
        </p:nvSpPr>
        <p:spPr bwMode="auto">
          <a:xfrm>
            <a:off x="3200401" y="4114800"/>
            <a:ext cx="695326" cy="1041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nchor="ctr"/>
          <a:lstStyle/>
          <a:p>
            <a:endParaRPr lang="en-US"/>
          </a:p>
        </p:txBody>
      </p:sp>
      <p:sp>
        <p:nvSpPr>
          <p:cNvPr id="407609" name="Line 57"/>
          <p:cNvSpPr>
            <a:spLocks noChangeShapeType="1"/>
          </p:cNvSpPr>
          <p:nvPr/>
        </p:nvSpPr>
        <p:spPr bwMode="auto">
          <a:xfrm flipH="1">
            <a:off x="3962400" y="4114800"/>
            <a:ext cx="457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nchor="ctr"/>
          <a:lstStyle/>
          <a:p>
            <a:endParaRPr lang="en-US"/>
          </a:p>
        </p:txBody>
      </p:sp>
      <p:sp>
        <p:nvSpPr>
          <p:cNvPr id="407610" name="Line 58"/>
          <p:cNvSpPr>
            <a:spLocks noChangeShapeType="1"/>
          </p:cNvSpPr>
          <p:nvPr/>
        </p:nvSpPr>
        <p:spPr bwMode="auto">
          <a:xfrm flipH="1">
            <a:off x="3505200" y="5029200"/>
            <a:ext cx="457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nchor="ctr"/>
          <a:lstStyle/>
          <a:p>
            <a:endParaRPr lang="en-US"/>
          </a:p>
        </p:txBody>
      </p:sp>
      <p:sp>
        <p:nvSpPr>
          <p:cNvPr id="407611" name="Line 59"/>
          <p:cNvSpPr>
            <a:spLocks noChangeShapeType="1"/>
          </p:cNvSpPr>
          <p:nvPr/>
        </p:nvSpPr>
        <p:spPr bwMode="auto">
          <a:xfrm>
            <a:off x="2590800" y="4114800"/>
            <a:ext cx="106680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nchor="ctr"/>
          <a:lstStyle/>
          <a:p>
            <a:endParaRPr lang="en-US"/>
          </a:p>
        </p:txBody>
      </p:sp>
      <p:sp>
        <p:nvSpPr>
          <p:cNvPr id="407612" name="Line 60"/>
          <p:cNvSpPr>
            <a:spLocks noChangeShapeType="1"/>
          </p:cNvSpPr>
          <p:nvPr/>
        </p:nvSpPr>
        <p:spPr bwMode="auto">
          <a:xfrm>
            <a:off x="3673476" y="4114800"/>
            <a:ext cx="441324"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nchor="ctr"/>
          <a:lstStyle/>
          <a:p>
            <a:endParaRPr lang="en-US"/>
          </a:p>
        </p:txBody>
      </p:sp>
      <p:sp>
        <p:nvSpPr>
          <p:cNvPr id="407613" name="Text Box 61"/>
          <p:cNvSpPr txBox="1">
            <a:spLocks noChangeArrowheads="1"/>
          </p:cNvSpPr>
          <p:nvPr/>
        </p:nvSpPr>
        <p:spPr bwMode="auto">
          <a:xfrm>
            <a:off x="2286001" y="3810000"/>
            <a:ext cx="4847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A</a:t>
            </a:r>
          </a:p>
        </p:txBody>
      </p:sp>
      <p:sp>
        <p:nvSpPr>
          <p:cNvPr id="407614" name="Rectangle 62"/>
          <p:cNvSpPr>
            <a:spLocks noChangeArrowheads="1"/>
          </p:cNvSpPr>
          <p:nvPr/>
        </p:nvSpPr>
        <p:spPr bwMode="auto">
          <a:xfrm>
            <a:off x="2895600" y="3810000"/>
            <a:ext cx="58737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BC</a:t>
            </a:r>
          </a:p>
        </p:txBody>
      </p:sp>
      <p:sp>
        <p:nvSpPr>
          <p:cNvPr id="407615" name="Rectangle 63"/>
          <p:cNvSpPr>
            <a:spLocks noChangeArrowheads="1"/>
          </p:cNvSpPr>
          <p:nvPr/>
        </p:nvSpPr>
        <p:spPr bwMode="auto">
          <a:xfrm>
            <a:off x="3409951" y="3810000"/>
            <a:ext cx="47942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B</a:t>
            </a:r>
          </a:p>
        </p:txBody>
      </p:sp>
      <p:sp>
        <p:nvSpPr>
          <p:cNvPr id="407616" name="Rectangle 64"/>
          <p:cNvSpPr>
            <a:spLocks noChangeArrowheads="1"/>
          </p:cNvSpPr>
          <p:nvPr/>
        </p:nvSpPr>
        <p:spPr bwMode="auto">
          <a:xfrm>
            <a:off x="4216401" y="3810000"/>
            <a:ext cx="48474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A</a:t>
            </a:r>
          </a:p>
        </p:txBody>
      </p:sp>
      <p:sp>
        <p:nvSpPr>
          <p:cNvPr id="407643" name="Rectangle 91"/>
          <p:cNvSpPr>
            <a:spLocks noChangeArrowheads="1"/>
          </p:cNvSpPr>
          <p:nvPr/>
        </p:nvSpPr>
        <p:spPr bwMode="auto">
          <a:xfrm>
            <a:off x="457201" y="1724027"/>
            <a:ext cx="1505059"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800">
                <a:latin typeface="Arial" charset="0"/>
              </a:rPr>
              <a:t>N=number of areas</a:t>
            </a:r>
          </a:p>
          <a:p>
            <a:endParaRPr lang="en-US" sz="800">
              <a:latin typeface="Arial" charset="0"/>
            </a:endParaRPr>
          </a:p>
          <a:p>
            <a:r>
              <a:rPr lang="en-US" sz="800">
                <a:latin typeface="Arial" charset="0"/>
              </a:rPr>
              <a:t>E.g., if N=3 areas: </a:t>
            </a:r>
          </a:p>
          <a:p>
            <a:r>
              <a:rPr lang="en-US" sz="800">
                <a:latin typeface="Arial" charset="0"/>
              </a:rPr>
              <a:t>Areas = A, B, C</a:t>
            </a:r>
          </a:p>
          <a:p>
            <a:endParaRPr lang="en-US" sz="800">
              <a:latin typeface="Arial" charset="0"/>
            </a:endParaRPr>
          </a:p>
          <a:p>
            <a:r>
              <a:rPr lang="en-US" sz="800">
                <a:latin typeface="Arial" charset="0"/>
              </a:rPr>
              <a:t>Number of ranges = 2</a:t>
            </a:r>
            <a:r>
              <a:rPr lang="en-US" sz="800" baseline="30000">
                <a:latin typeface="Arial" charset="0"/>
              </a:rPr>
              <a:t>N</a:t>
            </a:r>
            <a:r>
              <a:rPr lang="en-US" sz="800">
                <a:latin typeface="Arial" charset="0"/>
              </a:rPr>
              <a:t>-1</a:t>
            </a:r>
          </a:p>
          <a:p>
            <a:r>
              <a:rPr lang="en-US" sz="800">
                <a:latin typeface="Arial" charset="0"/>
              </a:rPr>
              <a:t>= 7 possible ranges:</a:t>
            </a:r>
          </a:p>
          <a:p>
            <a:endParaRPr lang="en-US" sz="800">
              <a:latin typeface="Arial" charset="0"/>
            </a:endParaRPr>
          </a:p>
          <a:p>
            <a:r>
              <a:rPr lang="en-US" sz="800">
                <a:latin typeface="Arial" charset="0"/>
              </a:rPr>
              <a:t>1. Null (excluded)</a:t>
            </a:r>
          </a:p>
          <a:p>
            <a:r>
              <a:rPr lang="en-US" sz="800">
                <a:latin typeface="Arial" charset="0"/>
              </a:rPr>
              <a:t>2. A</a:t>
            </a:r>
          </a:p>
          <a:p>
            <a:r>
              <a:rPr lang="en-US" sz="800">
                <a:latin typeface="Arial" charset="0"/>
              </a:rPr>
              <a:t>3. B</a:t>
            </a:r>
          </a:p>
          <a:p>
            <a:r>
              <a:rPr lang="en-US" sz="800">
                <a:latin typeface="Arial" charset="0"/>
              </a:rPr>
              <a:t>4. C</a:t>
            </a:r>
          </a:p>
          <a:p>
            <a:r>
              <a:rPr lang="en-US" sz="800">
                <a:latin typeface="Arial" charset="0"/>
              </a:rPr>
              <a:t>5. AB</a:t>
            </a:r>
          </a:p>
          <a:p>
            <a:r>
              <a:rPr lang="en-US" sz="800">
                <a:latin typeface="Arial" charset="0"/>
              </a:rPr>
              <a:t>6. AC</a:t>
            </a:r>
          </a:p>
          <a:p>
            <a:r>
              <a:rPr lang="en-US" sz="800">
                <a:latin typeface="Arial" charset="0"/>
              </a:rPr>
              <a:t>7. BC</a:t>
            </a:r>
          </a:p>
          <a:p>
            <a:r>
              <a:rPr lang="en-US" sz="800">
                <a:latin typeface="Arial" charset="0"/>
              </a:rPr>
              <a:t>8. ABC</a:t>
            </a:r>
          </a:p>
        </p:txBody>
      </p:sp>
      <p:sp>
        <p:nvSpPr>
          <p:cNvPr id="407644" name="Rectangle 92"/>
          <p:cNvSpPr>
            <a:spLocks noChangeArrowheads="1"/>
          </p:cNvSpPr>
          <p:nvPr/>
        </p:nvSpPr>
        <p:spPr bwMode="auto">
          <a:xfrm>
            <a:off x="2133601" y="3048001"/>
            <a:ext cx="121571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800">
                <a:latin typeface="Arial" charset="0"/>
              </a:rPr>
              <a:t>This distribution of </a:t>
            </a:r>
          </a:p>
          <a:p>
            <a:r>
              <a:rPr lang="en-US" sz="800">
                <a:latin typeface="Arial" charset="0"/>
              </a:rPr>
              <a:t>areas:</a:t>
            </a:r>
          </a:p>
        </p:txBody>
      </p:sp>
      <p:sp>
        <p:nvSpPr>
          <p:cNvPr id="407645" name="Rectangle 93"/>
          <p:cNvSpPr>
            <a:spLocks noChangeArrowheads="1"/>
          </p:cNvSpPr>
          <p:nvPr/>
        </p:nvSpPr>
        <p:spPr bwMode="auto">
          <a:xfrm>
            <a:off x="4419600" y="3048001"/>
            <a:ext cx="12192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2880" tIns="91440" rIns="182880" bIns="91440">
            <a:spAutoFit/>
          </a:bodyPr>
          <a:lstStyle/>
          <a:p>
            <a:r>
              <a:rPr lang="en-US" sz="800">
                <a:latin typeface="Arial" charset="0"/>
              </a:rPr>
              <a:t>Can be explained with 0 cost…</a:t>
            </a:r>
          </a:p>
        </p:txBody>
      </p:sp>
      <p:sp>
        <p:nvSpPr>
          <p:cNvPr id="407646" name="Rectangle 94"/>
          <p:cNvSpPr>
            <a:spLocks noChangeArrowheads="1"/>
          </p:cNvSpPr>
          <p:nvPr/>
        </p:nvSpPr>
        <p:spPr bwMode="auto">
          <a:xfrm>
            <a:off x="2133600" y="5365751"/>
            <a:ext cx="135678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800">
                <a:latin typeface="Arial" charset="0"/>
              </a:rPr>
              <a:t>But this distribution of </a:t>
            </a:r>
          </a:p>
          <a:p>
            <a:r>
              <a:rPr lang="en-US" sz="800">
                <a:latin typeface="Arial" charset="0"/>
              </a:rPr>
              <a:t>areas:</a:t>
            </a:r>
          </a:p>
        </p:txBody>
      </p:sp>
      <p:sp>
        <p:nvSpPr>
          <p:cNvPr id="407647" name="Rectangle 95"/>
          <p:cNvSpPr>
            <a:spLocks noChangeArrowheads="1"/>
          </p:cNvSpPr>
          <p:nvPr/>
        </p:nvSpPr>
        <p:spPr bwMode="auto">
          <a:xfrm>
            <a:off x="4419600" y="5365750"/>
            <a:ext cx="12192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2880" tIns="91440" rIns="182880" bIns="91440">
            <a:spAutoFit/>
          </a:bodyPr>
          <a:lstStyle/>
          <a:p>
            <a:r>
              <a:rPr lang="en-US" sz="800">
                <a:latin typeface="Arial" charset="0"/>
              </a:rPr>
              <a:t>Requires one of several scenarios, e.g…</a:t>
            </a:r>
          </a:p>
        </p:txBody>
      </p:sp>
      <p:sp>
        <p:nvSpPr>
          <p:cNvPr id="407648" name="Rectangle 96"/>
          <p:cNvSpPr>
            <a:spLocks noChangeArrowheads="1"/>
          </p:cNvSpPr>
          <p:nvPr/>
        </p:nvSpPr>
        <p:spPr bwMode="auto">
          <a:xfrm>
            <a:off x="6096001" y="4876800"/>
            <a:ext cx="209232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&lt;======== C extirpated</a:t>
            </a:r>
          </a:p>
        </p:txBody>
      </p:sp>
      <p:sp>
        <p:nvSpPr>
          <p:cNvPr id="407649" name="Rectangle 97"/>
          <p:cNvSpPr>
            <a:spLocks noChangeArrowheads="1"/>
          </p:cNvSpPr>
          <p:nvPr/>
        </p:nvSpPr>
        <p:spPr bwMode="auto">
          <a:xfrm>
            <a:off x="6165851" y="4743450"/>
            <a:ext cx="1812926"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1200">
                <a:latin typeface="Arial" charset="0"/>
              </a:rPr>
              <a:t>&lt;======== A added</a:t>
            </a:r>
          </a:p>
        </p:txBody>
      </p:sp>
    </p:spTree>
    <p:extLst>
      <p:ext uri="{BB962C8B-B14F-4D97-AF65-F5344CB8AC3E}">
        <p14:creationId xmlns:p14="http://schemas.microsoft.com/office/powerpoint/2010/main" val="140156776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Date Placeholder 1"/>
          <p:cNvSpPr>
            <a:spLocks noGrp="1"/>
          </p:cNvSpPr>
          <p:nvPr>
            <p:ph type="dt" sz="half" idx="10"/>
          </p:nvPr>
        </p:nvSpPr>
        <p:spPr/>
        <p:txBody>
          <a:bodyPr/>
          <a:lstStyle/>
          <a:p>
            <a:r>
              <a:rPr lang="en-US"/>
              <a:t>Nov. 22, 2008</a:t>
            </a:r>
          </a:p>
        </p:txBody>
      </p:sp>
      <p:sp>
        <p:nvSpPr>
          <p:cNvPr id="6" name="Footer Placeholder 2"/>
          <p:cNvSpPr>
            <a:spLocks noGrp="1"/>
          </p:cNvSpPr>
          <p:nvPr>
            <p:ph type="ftr" sz="quarter" idx="11"/>
          </p:nvPr>
        </p:nvSpPr>
        <p:spPr/>
        <p:txBody>
          <a:bodyPr/>
          <a:lstStyle/>
          <a:p>
            <a:r>
              <a:rPr lang="en-US"/>
              <a:t>UC Berkeley Comp Bio Group</a:t>
            </a:r>
          </a:p>
        </p:txBody>
      </p:sp>
      <p:sp>
        <p:nvSpPr>
          <p:cNvPr id="7" name="Slide Number Placeholder 3"/>
          <p:cNvSpPr>
            <a:spLocks noGrp="1"/>
          </p:cNvSpPr>
          <p:nvPr>
            <p:ph type="sldNum" sz="quarter" idx="12"/>
          </p:nvPr>
        </p:nvSpPr>
        <p:spPr/>
        <p:txBody>
          <a:bodyPr/>
          <a:lstStyle/>
          <a:p>
            <a:fld id="{61B6BE5E-B23A-8842-8498-3CF6469D3B00}" type="slidenum">
              <a:rPr lang="en-US"/>
              <a:pPr/>
              <a:t>38</a:t>
            </a:fld>
            <a:endParaRPr lang="en-US"/>
          </a:p>
        </p:txBody>
      </p:sp>
      <p:sp>
        <p:nvSpPr>
          <p:cNvPr id="385026" name="Rectangle 2"/>
          <p:cNvSpPr>
            <a:spLocks noGrp="1" noChangeArrowheads="1"/>
          </p:cNvSpPr>
          <p:nvPr>
            <p:ph type="title" idx="4294967295"/>
          </p:nvPr>
        </p:nvSpPr>
        <p:spPr>
          <a:xfrm>
            <a:off x="0" y="0"/>
            <a:ext cx="2667000" cy="2743200"/>
          </a:xfrm>
        </p:spPr>
        <p:txBody>
          <a:bodyPr/>
          <a:lstStyle/>
          <a:p>
            <a:pPr algn="l"/>
            <a:r>
              <a:rPr lang="en-US" sz="3600" b="1">
                <a:solidFill>
                  <a:srgbClr val="FFFF00"/>
                </a:solidFill>
                <a:latin typeface="Arial" charset="0"/>
              </a:rPr>
              <a:t>2005: Maximum Likelihood</a:t>
            </a:r>
            <a:endParaRPr lang="en-US" sz="2400" b="1">
              <a:solidFill>
                <a:srgbClr val="FFFF00"/>
              </a:solidFill>
              <a:latin typeface="Arial" charset="0"/>
            </a:endParaRPr>
          </a:p>
        </p:txBody>
      </p:sp>
      <p:sp>
        <p:nvSpPr>
          <p:cNvPr id="385027" name="Rectangle 3"/>
          <p:cNvSpPr>
            <a:spLocks noChangeArrowheads="1"/>
          </p:cNvSpPr>
          <p:nvPr/>
        </p:nvSpPr>
        <p:spPr bwMode="auto">
          <a:xfrm>
            <a:off x="152400" y="2895601"/>
            <a:ext cx="2286000"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2880" tIns="91440" rIns="182880" bIns="91440">
            <a:spAutoFit/>
          </a:bodyPr>
          <a:lstStyle/>
          <a:p>
            <a:r>
              <a:rPr lang="en-US" sz="2000">
                <a:solidFill>
                  <a:srgbClr val="1DF800"/>
                </a:solidFill>
                <a:latin typeface="Arial" charset="0"/>
              </a:rPr>
              <a:t>Implemented in:</a:t>
            </a:r>
          </a:p>
          <a:p>
            <a:r>
              <a:rPr lang="en-US" sz="2000">
                <a:solidFill>
                  <a:srgbClr val="1DF800"/>
                </a:solidFill>
                <a:latin typeface="Arial" charset="0"/>
              </a:rPr>
              <a:t>AReA </a:t>
            </a:r>
          </a:p>
        </p:txBody>
      </p:sp>
      <p:pic>
        <p:nvPicPr>
          <p:cNvPr id="385028" name="Picture 4" descr="Region cap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6" y="0"/>
            <a:ext cx="651192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46056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Date Placeholder 1"/>
          <p:cNvSpPr>
            <a:spLocks noGrp="1"/>
          </p:cNvSpPr>
          <p:nvPr>
            <p:ph type="dt" sz="half" idx="10"/>
          </p:nvPr>
        </p:nvSpPr>
        <p:spPr/>
        <p:txBody>
          <a:bodyPr/>
          <a:lstStyle/>
          <a:p>
            <a:r>
              <a:rPr lang="en-US"/>
              <a:t>Nov. 22, 2008</a:t>
            </a:r>
          </a:p>
        </p:txBody>
      </p:sp>
      <p:sp>
        <p:nvSpPr>
          <p:cNvPr id="6" name="Footer Placeholder 2"/>
          <p:cNvSpPr>
            <a:spLocks noGrp="1"/>
          </p:cNvSpPr>
          <p:nvPr>
            <p:ph type="ftr" sz="quarter" idx="11"/>
          </p:nvPr>
        </p:nvSpPr>
        <p:spPr/>
        <p:txBody>
          <a:bodyPr/>
          <a:lstStyle/>
          <a:p>
            <a:r>
              <a:rPr lang="en-US"/>
              <a:t>UC Berkeley Comp Bio Group</a:t>
            </a:r>
          </a:p>
        </p:txBody>
      </p:sp>
      <p:sp>
        <p:nvSpPr>
          <p:cNvPr id="7" name="Slide Number Placeholder 3"/>
          <p:cNvSpPr>
            <a:spLocks noGrp="1"/>
          </p:cNvSpPr>
          <p:nvPr>
            <p:ph type="sldNum" sz="quarter" idx="12"/>
          </p:nvPr>
        </p:nvSpPr>
        <p:spPr/>
        <p:txBody>
          <a:bodyPr/>
          <a:lstStyle/>
          <a:p>
            <a:fld id="{36D59797-F93A-1648-AFCD-EAC5204D0B86}" type="slidenum">
              <a:rPr lang="en-US"/>
              <a:pPr/>
              <a:t>39</a:t>
            </a:fld>
            <a:endParaRPr lang="en-US"/>
          </a:p>
        </p:txBody>
      </p:sp>
      <p:sp>
        <p:nvSpPr>
          <p:cNvPr id="389122" name="Rectangle 2"/>
          <p:cNvSpPr>
            <a:spLocks noGrp="1" noChangeArrowheads="1"/>
          </p:cNvSpPr>
          <p:nvPr>
            <p:ph type="title" idx="4294967295"/>
          </p:nvPr>
        </p:nvSpPr>
        <p:spPr>
          <a:xfrm>
            <a:off x="0" y="0"/>
            <a:ext cx="2667000" cy="2743200"/>
          </a:xfrm>
        </p:spPr>
        <p:txBody>
          <a:bodyPr/>
          <a:lstStyle/>
          <a:p>
            <a:pPr algn="l"/>
            <a:r>
              <a:rPr lang="en-US" sz="3600" b="1">
                <a:solidFill>
                  <a:srgbClr val="FFFF00"/>
                </a:solidFill>
                <a:latin typeface="Arial" charset="0"/>
              </a:rPr>
              <a:t>2005: Maximum Likelihood</a:t>
            </a:r>
            <a:endParaRPr lang="en-US" sz="2400" b="1">
              <a:solidFill>
                <a:srgbClr val="FFFF00"/>
              </a:solidFill>
              <a:latin typeface="Arial" charset="0"/>
            </a:endParaRPr>
          </a:p>
        </p:txBody>
      </p:sp>
      <p:sp>
        <p:nvSpPr>
          <p:cNvPr id="389123" name="Rectangle 3"/>
          <p:cNvSpPr>
            <a:spLocks noChangeArrowheads="1"/>
          </p:cNvSpPr>
          <p:nvPr/>
        </p:nvSpPr>
        <p:spPr bwMode="auto">
          <a:xfrm>
            <a:off x="152400" y="2895601"/>
            <a:ext cx="2286000"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2880" tIns="91440" rIns="182880" bIns="91440">
            <a:spAutoFit/>
          </a:bodyPr>
          <a:lstStyle/>
          <a:p>
            <a:r>
              <a:rPr lang="en-US" sz="2000">
                <a:solidFill>
                  <a:srgbClr val="1DF800"/>
                </a:solidFill>
                <a:latin typeface="Arial" charset="0"/>
              </a:rPr>
              <a:t>Implemented in:</a:t>
            </a:r>
          </a:p>
          <a:p>
            <a:r>
              <a:rPr lang="en-US" sz="2000">
                <a:solidFill>
                  <a:srgbClr val="1DF800"/>
                </a:solidFill>
                <a:latin typeface="Arial" charset="0"/>
              </a:rPr>
              <a:t>AReA </a:t>
            </a:r>
          </a:p>
        </p:txBody>
      </p:sp>
      <p:pic>
        <p:nvPicPr>
          <p:cNvPr id="389125" name="Picture 5" descr="Region cap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07951"/>
            <a:ext cx="6616700" cy="659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3240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Date Placeholder 1"/>
          <p:cNvSpPr>
            <a:spLocks noGrp="1"/>
          </p:cNvSpPr>
          <p:nvPr>
            <p:ph type="dt" sz="half" idx="10"/>
          </p:nvPr>
        </p:nvSpPr>
        <p:spPr/>
        <p:txBody>
          <a:bodyPr/>
          <a:lstStyle/>
          <a:p>
            <a:r>
              <a:rPr lang="en-US"/>
              <a:t>Nov. 22, 2008</a:t>
            </a:r>
          </a:p>
        </p:txBody>
      </p:sp>
      <p:sp>
        <p:nvSpPr>
          <p:cNvPr id="6" name="Footer Placeholder 2"/>
          <p:cNvSpPr>
            <a:spLocks noGrp="1"/>
          </p:cNvSpPr>
          <p:nvPr>
            <p:ph type="ftr" sz="quarter" idx="11"/>
          </p:nvPr>
        </p:nvSpPr>
        <p:spPr/>
        <p:txBody>
          <a:bodyPr/>
          <a:lstStyle/>
          <a:p>
            <a:r>
              <a:rPr lang="en-US"/>
              <a:t>UC Berkeley Comp Bio Group</a:t>
            </a:r>
          </a:p>
        </p:txBody>
      </p:sp>
      <p:sp>
        <p:nvSpPr>
          <p:cNvPr id="7" name="Slide Number Placeholder 3"/>
          <p:cNvSpPr>
            <a:spLocks noGrp="1"/>
          </p:cNvSpPr>
          <p:nvPr>
            <p:ph type="sldNum" sz="quarter" idx="12"/>
          </p:nvPr>
        </p:nvSpPr>
        <p:spPr/>
        <p:txBody>
          <a:bodyPr/>
          <a:lstStyle/>
          <a:p>
            <a:fld id="{D7EE3958-779F-6D42-ADD8-C28DF9A66431}" type="slidenum">
              <a:rPr lang="en-US"/>
              <a:pPr/>
              <a:t>4</a:t>
            </a:fld>
            <a:endParaRPr lang="en-US"/>
          </a:p>
        </p:txBody>
      </p:sp>
      <p:sp>
        <p:nvSpPr>
          <p:cNvPr id="364546" name="Rectangle 2"/>
          <p:cNvSpPr>
            <a:spLocks noGrp="1" noChangeArrowheads="1"/>
          </p:cNvSpPr>
          <p:nvPr>
            <p:ph type="title" idx="4294967295"/>
          </p:nvPr>
        </p:nvSpPr>
        <p:spPr>
          <a:xfrm>
            <a:off x="228600" y="381000"/>
            <a:ext cx="7239000" cy="609600"/>
          </a:xfrm>
        </p:spPr>
        <p:txBody>
          <a:bodyPr>
            <a:normAutofit fontScale="90000"/>
          </a:bodyPr>
          <a:lstStyle/>
          <a:p>
            <a:pPr algn="l"/>
            <a:r>
              <a:rPr lang="en-US" sz="3600" b="1">
                <a:solidFill>
                  <a:srgbClr val="FFFF00"/>
                </a:solidFill>
                <a:latin typeface="Arial" charset="0"/>
              </a:rPr>
              <a:t>Haeckel</a:t>
            </a:r>
            <a:endParaRPr lang="en-US" sz="2400" b="1">
              <a:solidFill>
                <a:srgbClr val="FFFF00"/>
              </a:solidFill>
              <a:latin typeface="Arial" charset="0"/>
            </a:endParaRPr>
          </a:p>
        </p:txBody>
      </p:sp>
      <p:sp>
        <p:nvSpPr>
          <p:cNvPr id="364548" name="Rectangle 4"/>
          <p:cNvSpPr>
            <a:spLocks noChangeArrowheads="1"/>
          </p:cNvSpPr>
          <p:nvPr/>
        </p:nvSpPr>
        <p:spPr bwMode="auto">
          <a:xfrm>
            <a:off x="152401" y="1066801"/>
            <a:ext cx="358775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2000">
                <a:solidFill>
                  <a:srgbClr val="FFFF00"/>
                </a:solidFill>
                <a:latin typeface="Arial" charset="0"/>
              </a:rPr>
              <a:t>Everyone has seen this tree:</a:t>
            </a:r>
          </a:p>
        </p:txBody>
      </p:sp>
      <p:pic>
        <p:nvPicPr>
          <p:cNvPr id="3645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0"/>
            <a:ext cx="415925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06450162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Date Placeholder 1"/>
          <p:cNvSpPr>
            <a:spLocks noGrp="1"/>
          </p:cNvSpPr>
          <p:nvPr>
            <p:ph type="dt" sz="half" idx="10"/>
          </p:nvPr>
        </p:nvSpPr>
        <p:spPr/>
        <p:txBody>
          <a:bodyPr/>
          <a:lstStyle/>
          <a:p>
            <a:r>
              <a:rPr lang="en-US"/>
              <a:t>Nov. 22, 2008</a:t>
            </a:r>
          </a:p>
        </p:txBody>
      </p:sp>
      <p:sp>
        <p:nvSpPr>
          <p:cNvPr id="6" name="Footer Placeholder 2"/>
          <p:cNvSpPr>
            <a:spLocks noGrp="1"/>
          </p:cNvSpPr>
          <p:nvPr>
            <p:ph type="ftr" sz="quarter" idx="11"/>
          </p:nvPr>
        </p:nvSpPr>
        <p:spPr/>
        <p:txBody>
          <a:bodyPr/>
          <a:lstStyle/>
          <a:p>
            <a:r>
              <a:rPr lang="en-US"/>
              <a:t>UC Berkeley Comp Bio Group</a:t>
            </a:r>
          </a:p>
        </p:txBody>
      </p:sp>
      <p:sp>
        <p:nvSpPr>
          <p:cNvPr id="7" name="Slide Number Placeholder 3"/>
          <p:cNvSpPr>
            <a:spLocks noGrp="1"/>
          </p:cNvSpPr>
          <p:nvPr>
            <p:ph type="sldNum" sz="quarter" idx="12"/>
          </p:nvPr>
        </p:nvSpPr>
        <p:spPr/>
        <p:txBody>
          <a:bodyPr/>
          <a:lstStyle/>
          <a:p>
            <a:fld id="{E0EAAE8E-813B-6D46-9E03-DB038F1A4897}" type="slidenum">
              <a:rPr lang="en-US"/>
              <a:pPr/>
              <a:t>40</a:t>
            </a:fld>
            <a:endParaRPr lang="en-US"/>
          </a:p>
        </p:txBody>
      </p:sp>
      <p:sp>
        <p:nvSpPr>
          <p:cNvPr id="391170" name="Rectangle 2"/>
          <p:cNvSpPr>
            <a:spLocks noGrp="1" noChangeArrowheads="1"/>
          </p:cNvSpPr>
          <p:nvPr>
            <p:ph type="title" idx="4294967295"/>
          </p:nvPr>
        </p:nvSpPr>
        <p:spPr>
          <a:xfrm>
            <a:off x="0" y="0"/>
            <a:ext cx="7315200" cy="914400"/>
          </a:xfrm>
        </p:spPr>
        <p:txBody>
          <a:bodyPr/>
          <a:lstStyle/>
          <a:p>
            <a:pPr algn="l"/>
            <a:r>
              <a:rPr lang="en-US" sz="3600" b="1">
                <a:solidFill>
                  <a:srgbClr val="FFFF00"/>
                </a:solidFill>
                <a:latin typeface="Arial" charset="0"/>
              </a:rPr>
              <a:t>2008: First Bayesian method</a:t>
            </a:r>
            <a:endParaRPr lang="en-US" sz="2400" b="1">
              <a:solidFill>
                <a:srgbClr val="FFFF00"/>
              </a:solidFill>
              <a:latin typeface="Arial" charset="0"/>
            </a:endParaRPr>
          </a:p>
        </p:txBody>
      </p:sp>
      <p:sp>
        <p:nvSpPr>
          <p:cNvPr id="391171" name="Rectangle 3"/>
          <p:cNvSpPr>
            <a:spLocks noChangeArrowheads="1"/>
          </p:cNvSpPr>
          <p:nvPr/>
        </p:nvSpPr>
        <p:spPr bwMode="auto">
          <a:xfrm>
            <a:off x="152400" y="6248401"/>
            <a:ext cx="4876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2880" tIns="91440" rIns="182880" bIns="91440">
            <a:spAutoFit/>
          </a:bodyPr>
          <a:lstStyle/>
          <a:p>
            <a:r>
              <a:rPr lang="en-US" sz="2000">
                <a:solidFill>
                  <a:srgbClr val="1DF800"/>
                </a:solidFill>
                <a:latin typeface="Arial" charset="0"/>
              </a:rPr>
              <a:t>Example: Canary Islands biogeography</a:t>
            </a:r>
          </a:p>
        </p:txBody>
      </p:sp>
      <p:pic>
        <p:nvPicPr>
          <p:cNvPr id="391174" name="Picture 6" descr="Region cap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914400"/>
            <a:ext cx="7048500" cy="5260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78956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Date Placeholder 1"/>
          <p:cNvSpPr>
            <a:spLocks noGrp="1"/>
          </p:cNvSpPr>
          <p:nvPr>
            <p:ph type="dt" sz="half" idx="10"/>
          </p:nvPr>
        </p:nvSpPr>
        <p:spPr/>
        <p:txBody>
          <a:bodyPr/>
          <a:lstStyle/>
          <a:p>
            <a:r>
              <a:rPr lang="en-US"/>
              <a:t>Nov. 22, 2008</a:t>
            </a:r>
          </a:p>
        </p:txBody>
      </p:sp>
      <p:sp>
        <p:nvSpPr>
          <p:cNvPr id="6" name="Footer Placeholder 2"/>
          <p:cNvSpPr>
            <a:spLocks noGrp="1"/>
          </p:cNvSpPr>
          <p:nvPr>
            <p:ph type="ftr" sz="quarter" idx="11"/>
          </p:nvPr>
        </p:nvSpPr>
        <p:spPr/>
        <p:txBody>
          <a:bodyPr/>
          <a:lstStyle/>
          <a:p>
            <a:r>
              <a:rPr lang="en-US"/>
              <a:t>UC Berkeley Comp Bio Group</a:t>
            </a:r>
          </a:p>
        </p:txBody>
      </p:sp>
      <p:sp>
        <p:nvSpPr>
          <p:cNvPr id="7" name="Slide Number Placeholder 3"/>
          <p:cNvSpPr>
            <a:spLocks noGrp="1"/>
          </p:cNvSpPr>
          <p:nvPr>
            <p:ph type="sldNum" sz="quarter" idx="12"/>
          </p:nvPr>
        </p:nvSpPr>
        <p:spPr/>
        <p:txBody>
          <a:bodyPr/>
          <a:lstStyle/>
          <a:p>
            <a:fld id="{8C6A4DAE-BFB5-414D-A5EF-278BF35E2166}" type="slidenum">
              <a:rPr lang="en-US"/>
              <a:pPr/>
              <a:t>41</a:t>
            </a:fld>
            <a:endParaRPr lang="en-US"/>
          </a:p>
        </p:txBody>
      </p:sp>
      <p:sp>
        <p:nvSpPr>
          <p:cNvPr id="397314" name="Rectangle 2"/>
          <p:cNvSpPr>
            <a:spLocks noGrp="1" noChangeArrowheads="1"/>
          </p:cNvSpPr>
          <p:nvPr>
            <p:ph type="title" idx="4294967295"/>
          </p:nvPr>
        </p:nvSpPr>
        <p:spPr>
          <a:xfrm>
            <a:off x="0" y="0"/>
            <a:ext cx="7315200" cy="914400"/>
          </a:xfrm>
        </p:spPr>
        <p:txBody>
          <a:bodyPr/>
          <a:lstStyle/>
          <a:p>
            <a:pPr algn="l"/>
            <a:r>
              <a:rPr lang="en-US" sz="3600" b="1">
                <a:solidFill>
                  <a:srgbClr val="FFFF00"/>
                </a:solidFill>
                <a:latin typeface="Arial" charset="0"/>
              </a:rPr>
              <a:t>2008: First Bayesian method</a:t>
            </a:r>
            <a:endParaRPr lang="en-US" sz="2400" b="1">
              <a:solidFill>
                <a:srgbClr val="FFFF00"/>
              </a:solidFill>
              <a:latin typeface="Arial" charset="0"/>
            </a:endParaRPr>
          </a:p>
        </p:txBody>
      </p:sp>
      <p:sp>
        <p:nvSpPr>
          <p:cNvPr id="397315" name="Rectangle 3"/>
          <p:cNvSpPr>
            <a:spLocks noChangeArrowheads="1"/>
          </p:cNvSpPr>
          <p:nvPr/>
        </p:nvSpPr>
        <p:spPr bwMode="auto">
          <a:xfrm>
            <a:off x="152400" y="6248401"/>
            <a:ext cx="4876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2880" tIns="91440" rIns="182880" bIns="91440">
            <a:spAutoFit/>
          </a:bodyPr>
          <a:lstStyle/>
          <a:p>
            <a:r>
              <a:rPr lang="en-US" sz="2000">
                <a:solidFill>
                  <a:srgbClr val="1DF800"/>
                </a:solidFill>
                <a:latin typeface="Arial" charset="0"/>
              </a:rPr>
              <a:t>Sanmartin et al. (2008), MrBayes4</a:t>
            </a:r>
          </a:p>
        </p:txBody>
      </p:sp>
      <p:pic>
        <p:nvPicPr>
          <p:cNvPr id="397316" name="Picture 4" descr="Region cap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1" y="1066801"/>
            <a:ext cx="7629526" cy="490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94200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Date Placeholder 1"/>
          <p:cNvSpPr>
            <a:spLocks noGrp="1"/>
          </p:cNvSpPr>
          <p:nvPr>
            <p:ph type="dt" sz="half" idx="10"/>
          </p:nvPr>
        </p:nvSpPr>
        <p:spPr/>
        <p:txBody>
          <a:bodyPr/>
          <a:lstStyle/>
          <a:p>
            <a:r>
              <a:rPr lang="en-US"/>
              <a:t>Nov. 22, 2008</a:t>
            </a:r>
          </a:p>
        </p:txBody>
      </p:sp>
      <p:sp>
        <p:nvSpPr>
          <p:cNvPr id="7" name="Footer Placeholder 2"/>
          <p:cNvSpPr>
            <a:spLocks noGrp="1"/>
          </p:cNvSpPr>
          <p:nvPr>
            <p:ph type="ftr" sz="quarter" idx="11"/>
          </p:nvPr>
        </p:nvSpPr>
        <p:spPr/>
        <p:txBody>
          <a:bodyPr/>
          <a:lstStyle/>
          <a:p>
            <a:r>
              <a:rPr lang="en-US"/>
              <a:t>UC Berkeley Comp Bio Group</a:t>
            </a:r>
          </a:p>
        </p:txBody>
      </p:sp>
      <p:sp>
        <p:nvSpPr>
          <p:cNvPr id="8" name="Slide Number Placeholder 3"/>
          <p:cNvSpPr>
            <a:spLocks noGrp="1"/>
          </p:cNvSpPr>
          <p:nvPr>
            <p:ph type="sldNum" sz="quarter" idx="12"/>
          </p:nvPr>
        </p:nvSpPr>
        <p:spPr/>
        <p:txBody>
          <a:bodyPr/>
          <a:lstStyle/>
          <a:p>
            <a:fld id="{5E33001A-7F90-AA4E-B66A-FBDCEA326819}" type="slidenum">
              <a:rPr lang="en-US"/>
              <a:pPr/>
              <a:t>42</a:t>
            </a:fld>
            <a:endParaRPr lang="en-US"/>
          </a:p>
        </p:txBody>
      </p:sp>
      <p:sp>
        <p:nvSpPr>
          <p:cNvPr id="399362" name="Rectangle 2"/>
          <p:cNvSpPr>
            <a:spLocks noGrp="1" noChangeArrowheads="1"/>
          </p:cNvSpPr>
          <p:nvPr>
            <p:ph type="title" idx="4294967295"/>
          </p:nvPr>
        </p:nvSpPr>
        <p:spPr>
          <a:xfrm>
            <a:off x="0" y="0"/>
            <a:ext cx="4572000" cy="1219200"/>
          </a:xfrm>
        </p:spPr>
        <p:txBody>
          <a:bodyPr/>
          <a:lstStyle/>
          <a:p>
            <a:pPr algn="l"/>
            <a:r>
              <a:rPr lang="en-US" sz="3600" b="1">
                <a:solidFill>
                  <a:srgbClr val="FFFF00"/>
                </a:solidFill>
                <a:latin typeface="Arial" charset="0"/>
              </a:rPr>
              <a:t>2008: First Bayesian method</a:t>
            </a:r>
            <a:endParaRPr lang="en-US" sz="2400" b="1">
              <a:solidFill>
                <a:srgbClr val="FFFF00"/>
              </a:solidFill>
              <a:latin typeface="Arial" charset="0"/>
            </a:endParaRPr>
          </a:p>
        </p:txBody>
      </p:sp>
      <p:sp>
        <p:nvSpPr>
          <p:cNvPr id="399363" name="Rectangle 3"/>
          <p:cNvSpPr>
            <a:spLocks noChangeArrowheads="1"/>
          </p:cNvSpPr>
          <p:nvPr/>
        </p:nvSpPr>
        <p:spPr bwMode="auto">
          <a:xfrm>
            <a:off x="152400" y="6248401"/>
            <a:ext cx="4876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2880" tIns="91440" rIns="182880" bIns="91440">
            <a:spAutoFit/>
          </a:bodyPr>
          <a:lstStyle/>
          <a:p>
            <a:r>
              <a:rPr lang="en-US" sz="2000">
                <a:solidFill>
                  <a:srgbClr val="1DF800"/>
                </a:solidFill>
                <a:latin typeface="Arial" charset="0"/>
              </a:rPr>
              <a:t>Sanmartin et al. (2008), MrBayes4</a:t>
            </a:r>
          </a:p>
        </p:txBody>
      </p:sp>
      <p:pic>
        <p:nvPicPr>
          <p:cNvPr id="399365" name="Picture 5" descr="Region capture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28800"/>
            <a:ext cx="4292600" cy="3441700"/>
          </a:xfrm>
          <a:prstGeom prst="rect">
            <a:avLst/>
          </a:prstGeom>
          <a:noFill/>
          <a:extLst>
            <a:ext uri="{909E8E84-426E-40dd-AFC4-6F175D3DCCD1}">
              <a14:hiddenFill xmlns:a14="http://schemas.microsoft.com/office/drawing/2010/main">
                <a:solidFill>
                  <a:srgbClr val="FFFFFF"/>
                </a:solidFill>
              </a14:hiddenFill>
            </a:ext>
          </a:extLst>
        </p:spPr>
      </p:pic>
      <p:pic>
        <p:nvPicPr>
          <p:cNvPr id="399366" name="Picture 6" descr="Region cap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1" y="-19049"/>
            <a:ext cx="3857626" cy="687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5127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Date Placeholder 1"/>
          <p:cNvSpPr>
            <a:spLocks noGrp="1"/>
          </p:cNvSpPr>
          <p:nvPr>
            <p:ph type="dt" sz="half" idx="10"/>
          </p:nvPr>
        </p:nvSpPr>
        <p:spPr/>
        <p:txBody>
          <a:bodyPr/>
          <a:lstStyle/>
          <a:p>
            <a:r>
              <a:rPr lang="en-US"/>
              <a:t>Nov. 22, 2008</a:t>
            </a:r>
          </a:p>
        </p:txBody>
      </p:sp>
      <p:sp>
        <p:nvSpPr>
          <p:cNvPr id="7" name="Footer Placeholder 2"/>
          <p:cNvSpPr>
            <a:spLocks noGrp="1"/>
          </p:cNvSpPr>
          <p:nvPr>
            <p:ph type="ftr" sz="quarter" idx="11"/>
          </p:nvPr>
        </p:nvSpPr>
        <p:spPr/>
        <p:txBody>
          <a:bodyPr/>
          <a:lstStyle/>
          <a:p>
            <a:r>
              <a:rPr lang="en-US"/>
              <a:t>UC Berkeley Comp Bio Group</a:t>
            </a:r>
          </a:p>
        </p:txBody>
      </p:sp>
      <p:sp>
        <p:nvSpPr>
          <p:cNvPr id="8" name="Slide Number Placeholder 3"/>
          <p:cNvSpPr>
            <a:spLocks noGrp="1"/>
          </p:cNvSpPr>
          <p:nvPr>
            <p:ph type="sldNum" sz="quarter" idx="12"/>
          </p:nvPr>
        </p:nvSpPr>
        <p:spPr/>
        <p:txBody>
          <a:bodyPr/>
          <a:lstStyle/>
          <a:p>
            <a:fld id="{86EE4A03-2E4D-874F-A4F3-37AB72ABC195}" type="slidenum">
              <a:rPr lang="en-US"/>
              <a:pPr/>
              <a:t>43</a:t>
            </a:fld>
            <a:endParaRPr lang="en-US"/>
          </a:p>
        </p:txBody>
      </p:sp>
      <p:sp>
        <p:nvSpPr>
          <p:cNvPr id="401410" name="Rectangle 2"/>
          <p:cNvSpPr>
            <a:spLocks noGrp="1" noChangeArrowheads="1"/>
          </p:cNvSpPr>
          <p:nvPr>
            <p:ph type="title" idx="4294967295"/>
          </p:nvPr>
        </p:nvSpPr>
        <p:spPr>
          <a:xfrm>
            <a:off x="0" y="0"/>
            <a:ext cx="7315200" cy="914400"/>
          </a:xfrm>
        </p:spPr>
        <p:txBody>
          <a:bodyPr/>
          <a:lstStyle/>
          <a:p>
            <a:pPr algn="l"/>
            <a:r>
              <a:rPr lang="en-US" sz="3600" b="1">
                <a:solidFill>
                  <a:srgbClr val="FFFF00"/>
                </a:solidFill>
                <a:latin typeface="Arial" charset="0"/>
              </a:rPr>
              <a:t>2008: First Bayesian method</a:t>
            </a:r>
            <a:endParaRPr lang="en-US" sz="2400" b="1">
              <a:solidFill>
                <a:srgbClr val="FFFF00"/>
              </a:solidFill>
              <a:latin typeface="Arial" charset="0"/>
            </a:endParaRPr>
          </a:p>
        </p:txBody>
      </p:sp>
      <p:sp>
        <p:nvSpPr>
          <p:cNvPr id="401411" name="Rectangle 3"/>
          <p:cNvSpPr>
            <a:spLocks noChangeArrowheads="1"/>
          </p:cNvSpPr>
          <p:nvPr/>
        </p:nvSpPr>
        <p:spPr bwMode="auto">
          <a:xfrm>
            <a:off x="152400" y="6248401"/>
            <a:ext cx="48768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2880" tIns="91440" rIns="182880" bIns="91440">
            <a:spAutoFit/>
          </a:bodyPr>
          <a:lstStyle/>
          <a:p>
            <a:r>
              <a:rPr lang="en-US" sz="2000">
                <a:solidFill>
                  <a:srgbClr val="1DF800"/>
                </a:solidFill>
                <a:latin typeface="Arial" charset="0"/>
              </a:rPr>
              <a:t>Sanmartin et al. (2008), MrBayes4</a:t>
            </a:r>
          </a:p>
        </p:txBody>
      </p:sp>
      <p:pic>
        <p:nvPicPr>
          <p:cNvPr id="401413" name="Picture 5" descr="Region cap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1066800"/>
            <a:ext cx="4438650" cy="4981576"/>
          </a:xfrm>
          <a:prstGeom prst="rect">
            <a:avLst/>
          </a:prstGeom>
          <a:noFill/>
          <a:extLst>
            <a:ext uri="{909E8E84-426E-40dd-AFC4-6F175D3DCCD1}">
              <a14:hiddenFill xmlns:a14="http://schemas.microsoft.com/office/drawing/2010/main">
                <a:solidFill>
                  <a:srgbClr val="FFFFFF"/>
                </a:solidFill>
              </a14:hiddenFill>
            </a:ext>
          </a:extLst>
        </p:spPr>
      </p:pic>
      <p:pic>
        <p:nvPicPr>
          <p:cNvPr id="401414" name="Picture 6" descr="Region capture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627" y="1066801"/>
            <a:ext cx="4778374" cy="3844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8406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Date Placeholder 1"/>
          <p:cNvSpPr>
            <a:spLocks noGrp="1"/>
          </p:cNvSpPr>
          <p:nvPr>
            <p:ph type="dt" sz="half" idx="10"/>
          </p:nvPr>
        </p:nvSpPr>
        <p:spPr/>
        <p:txBody>
          <a:bodyPr/>
          <a:lstStyle/>
          <a:p>
            <a:r>
              <a:rPr lang="en-US"/>
              <a:t>Nov. 22, 2008</a:t>
            </a:r>
          </a:p>
        </p:txBody>
      </p:sp>
      <p:sp>
        <p:nvSpPr>
          <p:cNvPr id="5" name="Footer Placeholder 2"/>
          <p:cNvSpPr>
            <a:spLocks noGrp="1"/>
          </p:cNvSpPr>
          <p:nvPr>
            <p:ph type="ftr" sz="quarter" idx="11"/>
          </p:nvPr>
        </p:nvSpPr>
        <p:spPr/>
        <p:txBody>
          <a:bodyPr/>
          <a:lstStyle/>
          <a:p>
            <a:r>
              <a:rPr lang="en-US"/>
              <a:t>UC Berkeley Comp Bio Group</a:t>
            </a:r>
          </a:p>
        </p:txBody>
      </p:sp>
      <p:sp>
        <p:nvSpPr>
          <p:cNvPr id="6" name="Slide Number Placeholder 3"/>
          <p:cNvSpPr>
            <a:spLocks noGrp="1"/>
          </p:cNvSpPr>
          <p:nvPr>
            <p:ph type="sldNum" sz="quarter" idx="12"/>
          </p:nvPr>
        </p:nvSpPr>
        <p:spPr/>
        <p:txBody>
          <a:bodyPr/>
          <a:lstStyle/>
          <a:p>
            <a:fld id="{465C151E-297A-0E40-AE5C-0091F43DB727}" type="slidenum">
              <a:rPr lang="en-US"/>
              <a:pPr/>
              <a:t>44</a:t>
            </a:fld>
            <a:endParaRPr lang="en-US"/>
          </a:p>
        </p:txBody>
      </p:sp>
      <p:sp>
        <p:nvSpPr>
          <p:cNvPr id="403458" name="Rectangle 2"/>
          <p:cNvSpPr>
            <a:spLocks noGrp="1" noChangeArrowheads="1"/>
          </p:cNvSpPr>
          <p:nvPr>
            <p:ph type="title" idx="4294967295"/>
          </p:nvPr>
        </p:nvSpPr>
        <p:spPr>
          <a:xfrm>
            <a:off x="0" y="0"/>
            <a:ext cx="7315200" cy="914400"/>
          </a:xfrm>
        </p:spPr>
        <p:txBody>
          <a:bodyPr/>
          <a:lstStyle/>
          <a:p>
            <a:pPr algn="l"/>
            <a:r>
              <a:rPr lang="en-US" sz="3600" b="1">
                <a:solidFill>
                  <a:srgbClr val="FFFF00"/>
                </a:solidFill>
                <a:latin typeface="Arial" charset="0"/>
              </a:rPr>
              <a:t>Critique of available methods</a:t>
            </a:r>
            <a:endParaRPr lang="en-US" sz="2400" b="1">
              <a:solidFill>
                <a:srgbClr val="FFFF00"/>
              </a:solidFill>
              <a:latin typeface="Arial" charset="0"/>
            </a:endParaRPr>
          </a:p>
        </p:txBody>
      </p:sp>
      <p:sp>
        <p:nvSpPr>
          <p:cNvPr id="403459" name="Rectangle 3"/>
          <p:cNvSpPr>
            <a:spLocks noChangeArrowheads="1"/>
          </p:cNvSpPr>
          <p:nvPr/>
        </p:nvSpPr>
        <p:spPr bwMode="auto">
          <a:xfrm>
            <a:off x="609600" y="1371601"/>
            <a:ext cx="8077200" cy="3631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82880" tIns="91440" rIns="182880" bIns="91440">
            <a:spAutoFit/>
          </a:bodyPr>
          <a:lstStyle/>
          <a:p>
            <a:pPr>
              <a:buFontTx/>
              <a:buChar char="•"/>
            </a:pPr>
            <a:r>
              <a:rPr lang="en-US" sz="2800">
                <a:solidFill>
                  <a:srgbClr val="1DF800"/>
                </a:solidFill>
                <a:latin typeface="Arial" charset="0"/>
              </a:rPr>
              <a:t> tend to be </a:t>
            </a:r>
            <a:r>
              <a:rPr lang="ja-JP" altLang="en-US" sz="2800">
                <a:solidFill>
                  <a:srgbClr val="1DF800"/>
                </a:solidFill>
                <a:latin typeface="Arial" charset="0"/>
              </a:rPr>
              <a:t>“</a:t>
            </a:r>
            <a:r>
              <a:rPr lang="en-US" sz="2800">
                <a:solidFill>
                  <a:srgbClr val="1DF800"/>
                </a:solidFill>
                <a:latin typeface="Arial" charset="0"/>
              </a:rPr>
              <a:t>box models</a:t>
            </a:r>
            <a:r>
              <a:rPr lang="ja-JP" altLang="en-US" sz="2800">
                <a:solidFill>
                  <a:srgbClr val="1DF800"/>
                </a:solidFill>
                <a:latin typeface="Arial" charset="0"/>
              </a:rPr>
              <a:t>”</a:t>
            </a:r>
            <a:endParaRPr lang="en-US" sz="2800">
              <a:solidFill>
                <a:srgbClr val="1DF800"/>
              </a:solidFill>
              <a:latin typeface="Arial" charset="0"/>
            </a:endParaRPr>
          </a:p>
          <a:p>
            <a:pPr>
              <a:buFontTx/>
              <a:buChar char="•"/>
            </a:pPr>
            <a:r>
              <a:rPr lang="en-US" sz="2800">
                <a:solidFill>
                  <a:srgbClr val="1DF800"/>
                </a:solidFill>
                <a:latin typeface="Arial" charset="0"/>
              </a:rPr>
              <a:t> how to deal with </a:t>
            </a:r>
            <a:r>
              <a:rPr lang="en-US" sz="2800" i="1">
                <a:solidFill>
                  <a:srgbClr val="1DF800"/>
                </a:solidFill>
                <a:latin typeface="Arial" charset="0"/>
              </a:rPr>
              <a:t>multiple</a:t>
            </a:r>
            <a:r>
              <a:rPr lang="en-US" sz="2800">
                <a:solidFill>
                  <a:srgbClr val="1DF800"/>
                </a:solidFill>
                <a:latin typeface="Arial" charset="0"/>
              </a:rPr>
              <a:t> ancestral areas?</a:t>
            </a:r>
          </a:p>
          <a:p>
            <a:pPr>
              <a:buFontTx/>
              <a:buChar char="•"/>
            </a:pPr>
            <a:r>
              <a:rPr lang="en-US" sz="2800">
                <a:solidFill>
                  <a:srgbClr val="1DF800"/>
                </a:solidFill>
                <a:latin typeface="Arial" charset="0"/>
              </a:rPr>
              <a:t> not spatially explicit</a:t>
            </a:r>
          </a:p>
          <a:p>
            <a:pPr>
              <a:buFontTx/>
              <a:buChar char="•"/>
            </a:pPr>
            <a:r>
              <a:rPr lang="en-US" sz="2800">
                <a:solidFill>
                  <a:srgbClr val="1DF800"/>
                </a:solidFill>
                <a:latin typeface="Arial" charset="0"/>
              </a:rPr>
              <a:t> limited number of areas</a:t>
            </a:r>
          </a:p>
          <a:p>
            <a:pPr>
              <a:buFontTx/>
              <a:buChar char="•"/>
            </a:pPr>
            <a:r>
              <a:rPr lang="en-US" sz="2800">
                <a:solidFill>
                  <a:srgbClr val="1DF800"/>
                </a:solidFill>
                <a:latin typeface="Arial" charset="0"/>
              </a:rPr>
              <a:t> sometimes comparative analyses run; few simulation attempts (unlike many other fields)</a:t>
            </a:r>
          </a:p>
          <a:p>
            <a:pPr>
              <a:buFontTx/>
              <a:buChar char="•"/>
            </a:pPr>
            <a:endParaRPr lang="en-US" sz="2800">
              <a:solidFill>
                <a:srgbClr val="1DF800"/>
              </a:solidFill>
              <a:latin typeface="Arial" charset="0"/>
            </a:endParaRPr>
          </a:p>
          <a:p>
            <a:endParaRPr lang="en-US" sz="2800">
              <a:solidFill>
                <a:srgbClr val="1DF800"/>
              </a:solidFill>
              <a:latin typeface="Arial" charset="0"/>
            </a:endParaRPr>
          </a:p>
        </p:txBody>
      </p:sp>
    </p:spTree>
    <p:extLst>
      <p:ext uri="{BB962C8B-B14F-4D97-AF65-F5344CB8AC3E}">
        <p14:creationId xmlns:p14="http://schemas.microsoft.com/office/powerpoint/2010/main" val="84182439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Main Event-Based Methods"/>
          <p:cNvSpPr/>
          <p:nvPr/>
        </p:nvSpPr>
        <p:spPr>
          <a:xfrm>
            <a:off x="640407" y="1126453"/>
            <a:ext cx="7599164" cy="1714500"/>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lvl1pPr algn="l">
              <a:defRPr sz="4800" b="1"/>
            </a:lvl1pPr>
          </a:lstStyle>
          <a:p>
            <a:pPr algn="ctr">
              <a:defRPr b="0"/>
            </a:pPr>
            <a:endParaRPr lang="en-US" dirty="0" smtClean="0"/>
          </a:p>
          <a:p>
            <a:pPr algn="ctr">
              <a:defRPr b="0"/>
            </a:pPr>
            <a:r>
              <a:rPr lang="en-US" dirty="0" smtClean="0"/>
              <a:t>Pause; then:</a:t>
            </a:r>
            <a:endParaRPr lang="en-US" dirty="0" smtClean="0"/>
          </a:p>
          <a:p>
            <a:pPr algn="ctr">
              <a:defRPr b="0"/>
            </a:pPr>
            <a:endParaRPr lang="en-US" dirty="0" smtClean="0"/>
          </a:p>
          <a:p>
            <a:pPr algn="ctr">
              <a:defRPr b="0"/>
            </a:pPr>
            <a:r>
              <a:rPr lang="en-US" dirty="0" smtClean="0"/>
              <a:t>Review of assumptions of main </a:t>
            </a:r>
            <a:r>
              <a:rPr dirty="0" smtClean="0"/>
              <a:t>Event</a:t>
            </a:r>
            <a:r>
              <a:rPr dirty="0"/>
              <a:t>-Based Methods</a:t>
            </a:r>
          </a:p>
        </p:txBody>
      </p:sp>
    </p:spTree>
    <p:extLst>
      <p:ext uri="{BB962C8B-B14F-4D97-AF65-F5344CB8AC3E}">
        <p14:creationId xmlns:p14="http://schemas.microsoft.com/office/powerpoint/2010/main" val="289952769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Historical biogeography methods make strong assumptions…"/>
          <p:cNvSpPr/>
          <p:nvPr/>
        </p:nvSpPr>
        <p:spPr>
          <a:xfrm>
            <a:off x="312539" y="383977"/>
            <a:ext cx="8509992" cy="642937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p>
            <a:pPr algn="l">
              <a:defRPr sz="4800"/>
            </a:pPr>
            <a:r>
              <a:rPr sz="2400" b="1" dirty="0"/>
              <a:t>Historical biogeography methods make strong assumptions</a:t>
            </a:r>
          </a:p>
          <a:p>
            <a:pPr algn="l">
              <a:defRPr sz="4800"/>
            </a:pPr>
            <a:endParaRPr sz="2400" b="1" dirty="0"/>
          </a:p>
          <a:p>
            <a:pPr algn="l">
              <a:defRPr sz="4800"/>
            </a:pPr>
            <a:r>
              <a:rPr sz="2400" b="1" dirty="0"/>
              <a:t>1. Take a phylogeny</a:t>
            </a:r>
            <a:br>
              <a:rPr sz="2400" b="1" dirty="0"/>
            </a:br>
            <a:endParaRPr sz="2400" b="1" dirty="0"/>
          </a:p>
          <a:p>
            <a:pPr algn="l">
              <a:defRPr sz="4800"/>
            </a:pPr>
            <a:r>
              <a:rPr sz="2400" b="1" dirty="0"/>
              <a:t>2. Put the geographic ranges at the tips</a:t>
            </a:r>
          </a:p>
          <a:p>
            <a:pPr algn="l">
              <a:defRPr sz="4800"/>
            </a:pPr>
            <a:endParaRPr sz="2400" b="1" dirty="0"/>
          </a:p>
          <a:p>
            <a:pPr algn="l">
              <a:defRPr sz="4800"/>
            </a:pPr>
            <a:r>
              <a:rPr sz="2400" b="1" dirty="0"/>
              <a:t>3. Assume some process(es)</a:t>
            </a:r>
          </a:p>
          <a:p>
            <a:pPr algn="l">
              <a:defRPr sz="4800"/>
            </a:pPr>
            <a:endParaRPr sz="2400" b="1" dirty="0"/>
          </a:p>
          <a:p>
            <a:pPr algn="l">
              <a:defRPr sz="4800"/>
            </a:pPr>
            <a:r>
              <a:rPr sz="2400" b="1" dirty="0"/>
              <a:t>4. Conduct inference</a:t>
            </a:r>
          </a:p>
          <a:p>
            <a:pPr algn="l">
              <a:defRPr sz="4800"/>
            </a:pPr>
            <a:r>
              <a:rPr sz="2400" b="1" dirty="0"/>
              <a:t>      (less important: under parsimony, ML, or Bayesian)</a:t>
            </a:r>
          </a:p>
        </p:txBody>
      </p:sp>
    </p:spTree>
    <p:extLst>
      <p:ext uri="{BB962C8B-B14F-4D97-AF65-F5344CB8AC3E}">
        <p14:creationId xmlns:p14="http://schemas.microsoft.com/office/powerpoint/2010/main" val="197464294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Main Event-Based Methods"/>
          <p:cNvSpPr/>
          <p:nvPr/>
        </p:nvSpPr>
        <p:spPr>
          <a:xfrm>
            <a:off x="651867" y="107156"/>
            <a:ext cx="7599164" cy="1714500"/>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lvl1pPr algn="l">
              <a:defRPr sz="4800" b="1"/>
            </a:lvl1pPr>
          </a:lstStyle>
          <a:p>
            <a:pPr>
              <a:defRPr b="0"/>
            </a:pPr>
            <a:r>
              <a:rPr b="1"/>
              <a:t>Main Event-Based Methods</a:t>
            </a:r>
          </a:p>
        </p:txBody>
      </p:sp>
      <p:pic>
        <p:nvPicPr>
          <p:cNvPr id="289" name="Region capture 11.png" descr="Region capture 11.png"/>
          <p:cNvPicPr>
            <a:picLocks noChangeAspect="1"/>
          </p:cNvPicPr>
          <p:nvPr/>
        </p:nvPicPr>
        <p:blipFill>
          <a:blip r:embed="rId2">
            <a:extLst/>
          </a:blip>
          <a:srcRect r="596" b="43490"/>
          <a:stretch>
            <a:fillRect/>
          </a:stretch>
        </p:blipFill>
        <p:spPr>
          <a:xfrm>
            <a:off x="776883" y="2402086"/>
            <a:ext cx="7438430" cy="3527227"/>
          </a:xfrm>
          <a:prstGeom prst="rect">
            <a:avLst/>
          </a:prstGeom>
          <a:ln w="12700">
            <a:miter lim="400000"/>
          </a:ln>
        </p:spPr>
      </p:pic>
      <p:pic>
        <p:nvPicPr>
          <p:cNvPr id="290" name="Region capture 11.png" descr="Region capture 11.png"/>
          <p:cNvPicPr>
            <a:picLocks noChangeAspect="1"/>
          </p:cNvPicPr>
          <p:nvPr/>
        </p:nvPicPr>
        <p:blipFill>
          <a:blip r:embed="rId2">
            <a:extLst/>
          </a:blip>
          <a:srcRect l="357" t="48068" r="1431" b="41917"/>
          <a:stretch>
            <a:fillRect/>
          </a:stretch>
        </p:blipFill>
        <p:spPr>
          <a:xfrm>
            <a:off x="830461" y="4786313"/>
            <a:ext cx="7349133" cy="625078"/>
          </a:xfrm>
          <a:prstGeom prst="rect">
            <a:avLst/>
          </a:prstGeom>
          <a:ln w="12700">
            <a:miter lim="400000"/>
          </a:ln>
        </p:spPr>
      </p:pic>
      <p:sp>
        <p:nvSpPr>
          <p:cNvPr id="291" name="Rectangle"/>
          <p:cNvSpPr/>
          <p:nvPr/>
        </p:nvSpPr>
        <p:spPr>
          <a:xfrm>
            <a:off x="535781" y="5295305"/>
            <a:ext cx="8063508" cy="1044773"/>
          </a:xfrm>
          <a:prstGeom prst="rect">
            <a:avLst/>
          </a:prstGeom>
          <a:solidFill>
            <a:srgbClr val="FFFFFF"/>
          </a:solidFill>
          <a:ln w="25400">
            <a:solidFill>
              <a:srgbClr val="FFFFFF"/>
            </a:solidFill>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166097683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Main Event-Based Methods"/>
          <p:cNvSpPr txBox="1">
            <a:spLocks noGrp="1"/>
          </p:cNvSpPr>
          <p:nvPr>
            <p:ph type="title"/>
          </p:nvPr>
        </p:nvSpPr>
        <p:spPr>
          <a:xfrm>
            <a:off x="651867" y="107156"/>
            <a:ext cx="7599164" cy="1714500"/>
          </a:xfrm>
          <a:prstGeom prst="rect">
            <a:avLst/>
          </a:prstGeom>
        </p:spPr>
        <p:txBody>
          <a:bodyPr/>
          <a:lstStyle>
            <a:lvl1pPr algn="l">
              <a:defRPr sz="4800" b="1"/>
            </a:lvl1pPr>
          </a:lstStyle>
          <a:p>
            <a:pPr>
              <a:defRPr b="0"/>
            </a:pPr>
            <a:r>
              <a:rPr b="1"/>
              <a:t>Main Event-Based Methods</a:t>
            </a:r>
          </a:p>
        </p:txBody>
      </p:sp>
      <p:sp>
        <p:nvSpPr>
          <p:cNvPr id="294" name="Method #1: Treat biogeography as any other                        discrete character…"/>
          <p:cNvSpPr txBox="1">
            <a:spLocks noGrp="1"/>
          </p:cNvSpPr>
          <p:nvPr>
            <p:ph type="body" idx="1"/>
          </p:nvPr>
        </p:nvSpPr>
        <p:spPr>
          <a:xfrm>
            <a:off x="455414" y="1285875"/>
            <a:ext cx="8465344" cy="5598914"/>
          </a:xfrm>
          <a:prstGeom prst="rect">
            <a:avLst/>
          </a:prstGeom>
        </p:spPr>
        <p:txBody>
          <a:bodyPr>
            <a:normAutofit lnSpcReduction="10000"/>
          </a:bodyPr>
          <a:lstStyle/>
          <a:p>
            <a:pPr marL="0" indent="133941">
              <a:buNone/>
            </a:pPr>
            <a:r>
              <a:rPr b="1"/>
              <a:t>Method #1: </a:t>
            </a:r>
            <a:r>
              <a:t>Treat biogeography as any other </a:t>
            </a:r>
            <a:br/>
            <a:r>
              <a:t>                      discrete character</a:t>
            </a:r>
          </a:p>
          <a:p>
            <a:pPr marL="0" indent="133941">
              <a:buNone/>
            </a:pPr>
            <a:r>
              <a:rPr b="1"/>
              <a:t>Method #2:</a:t>
            </a:r>
            <a:r>
              <a:t> DIVA (Dispersal-Vicariance </a:t>
            </a:r>
            <a:br/>
            <a:r>
              <a:t>                      Analysis) -- Ronquist (1997)</a:t>
            </a:r>
          </a:p>
          <a:p>
            <a:pPr marL="0" indent="133941">
              <a:buNone/>
            </a:pPr>
            <a:r>
              <a:rPr b="1"/>
              <a:t>Method #3:</a:t>
            </a:r>
            <a:r>
              <a:t> LAGRANGE (Likelihood </a:t>
            </a:r>
            <a:br/>
            <a:r>
              <a:t>                      Analysis of Geographic Range</a:t>
            </a:r>
            <a:br/>
            <a:r>
              <a:t>                      Evolution)</a:t>
            </a:r>
            <a:br/>
            <a:r>
              <a:t>                       - Dispersal-Extinction Cladogenesis</a:t>
            </a:r>
            <a:br/>
            <a:r>
              <a:t>                         (DEC)</a:t>
            </a:r>
          </a:p>
          <a:p>
            <a:pPr marL="0" indent="133941">
              <a:buNone/>
            </a:pPr>
            <a:r>
              <a:rPr b="1"/>
              <a:t>Method #4: </a:t>
            </a:r>
            <a:r>
              <a:t>BayArea - Bayesian sampling</a:t>
            </a:r>
          </a:p>
        </p:txBody>
      </p:sp>
    </p:spTree>
    <p:extLst>
      <p:ext uri="{BB962C8B-B14F-4D97-AF65-F5344CB8AC3E}">
        <p14:creationId xmlns:p14="http://schemas.microsoft.com/office/powerpoint/2010/main" val="19334440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Event-based method #1"/>
          <p:cNvSpPr txBox="1">
            <a:spLocks noGrp="1"/>
          </p:cNvSpPr>
          <p:nvPr>
            <p:ph type="title"/>
          </p:nvPr>
        </p:nvSpPr>
        <p:spPr>
          <a:xfrm>
            <a:off x="205383" y="71437"/>
            <a:ext cx="5634633" cy="946547"/>
          </a:xfrm>
          <a:prstGeom prst="rect">
            <a:avLst/>
          </a:prstGeom>
        </p:spPr>
        <p:txBody>
          <a:bodyPr>
            <a:normAutofit fontScale="90000"/>
          </a:bodyPr>
          <a:lstStyle>
            <a:lvl1pPr algn="l">
              <a:defRPr sz="4800" b="1"/>
            </a:lvl1pPr>
          </a:lstStyle>
          <a:p>
            <a:pPr>
              <a:defRPr b="0"/>
            </a:pPr>
            <a:r>
              <a:rPr b="1"/>
              <a:t>Event-based method #1</a:t>
            </a:r>
          </a:p>
        </p:txBody>
      </p:sp>
      <p:sp>
        <p:nvSpPr>
          <p:cNvPr id="297" name="Treat biogeography as any other discrete character"/>
          <p:cNvSpPr txBox="1">
            <a:spLocks noGrp="1"/>
          </p:cNvSpPr>
          <p:nvPr>
            <p:ph type="body" sz="quarter" idx="1"/>
          </p:nvPr>
        </p:nvSpPr>
        <p:spPr>
          <a:xfrm>
            <a:off x="562570" y="1062633"/>
            <a:ext cx="8242102" cy="732234"/>
          </a:xfrm>
          <a:prstGeom prst="rect">
            <a:avLst/>
          </a:prstGeom>
        </p:spPr>
        <p:txBody>
          <a:bodyPr anchor="t">
            <a:normAutofit fontScale="85000" lnSpcReduction="10000"/>
          </a:bodyPr>
          <a:lstStyle>
            <a:lvl1pPr marL="0" indent="190500">
              <a:buSzTx/>
              <a:buNone/>
            </a:lvl1pPr>
          </a:lstStyle>
          <a:p>
            <a:r>
              <a:t>Treat biogeography as any other discrete character</a:t>
            </a:r>
          </a:p>
        </p:txBody>
      </p:sp>
      <p:sp>
        <p:nvSpPr>
          <p:cNvPr id="298" name="Guzman B, Vargas P (2009). &quot;Historical biogeography and character evolution of Cistaceae (Malvales) based on analysis of plastid rbcL and trnL-trnF sequences.&quot; Organisms, Diversity &amp; Evolution 9, 83–99."/>
          <p:cNvSpPr/>
          <p:nvPr/>
        </p:nvSpPr>
        <p:spPr>
          <a:xfrm>
            <a:off x="2645218" y="6414342"/>
            <a:ext cx="6650587" cy="441463"/>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spAutoFit/>
          </a:bodyPr>
          <a:lstStyle/>
          <a:p>
            <a:pPr algn="l">
              <a:defRPr sz="1200"/>
            </a:pPr>
            <a:r>
              <a:rPr dirty="0"/>
              <a:t>Guzman B, Vargas P (2009). "Historical biogeography and character evolution of Cistaceae (Malvales) based on analysis of plastid rbcL and trnL-trnF sequences." </a:t>
            </a:r>
            <a:r>
              <a:rPr i="1" dirty="0"/>
              <a:t>Organisms, Diversity &amp; Evolution</a:t>
            </a:r>
            <a:r>
              <a:rPr dirty="0"/>
              <a:t> 9, 83–99.</a:t>
            </a:r>
          </a:p>
        </p:txBody>
      </p:sp>
      <p:pic>
        <p:nvPicPr>
          <p:cNvPr id="299" name="Region capture 23.tiff" descr="Region capture 23.tiff"/>
          <p:cNvPicPr>
            <a:picLocks noChangeAspect="1"/>
          </p:cNvPicPr>
          <p:nvPr/>
        </p:nvPicPr>
        <p:blipFill>
          <a:blip r:embed="rId2">
            <a:extLst/>
          </a:blip>
          <a:stretch>
            <a:fillRect/>
          </a:stretch>
        </p:blipFill>
        <p:spPr>
          <a:xfrm>
            <a:off x="0" y="2634258"/>
            <a:ext cx="4423752" cy="3330773"/>
          </a:xfrm>
          <a:prstGeom prst="rect">
            <a:avLst/>
          </a:prstGeom>
          <a:ln w="12700">
            <a:miter lim="400000"/>
          </a:ln>
        </p:spPr>
      </p:pic>
    </p:spTree>
    <p:extLst>
      <p:ext uri="{BB962C8B-B14F-4D97-AF65-F5344CB8AC3E}">
        <p14:creationId xmlns:p14="http://schemas.microsoft.com/office/powerpoint/2010/main" val="144786911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Date Placeholder 1"/>
          <p:cNvSpPr>
            <a:spLocks noGrp="1"/>
          </p:cNvSpPr>
          <p:nvPr>
            <p:ph type="dt" sz="half" idx="10"/>
          </p:nvPr>
        </p:nvSpPr>
        <p:spPr/>
        <p:txBody>
          <a:bodyPr/>
          <a:lstStyle/>
          <a:p>
            <a:r>
              <a:rPr lang="en-US"/>
              <a:t>Nov. 22, 2008</a:t>
            </a:r>
          </a:p>
        </p:txBody>
      </p:sp>
      <p:sp>
        <p:nvSpPr>
          <p:cNvPr id="6" name="Footer Placeholder 2"/>
          <p:cNvSpPr>
            <a:spLocks noGrp="1"/>
          </p:cNvSpPr>
          <p:nvPr>
            <p:ph type="ftr" sz="quarter" idx="11"/>
          </p:nvPr>
        </p:nvSpPr>
        <p:spPr/>
        <p:txBody>
          <a:bodyPr/>
          <a:lstStyle/>
          <a:p>
            <a:r>
              <a:rPr lang="en-US"/>
              <a:t>UC Berkeley Comp Bio Group</a:t>
            </a:r>
          </a:p>
        </p:txBody>
      </p:sp>
      <p:sp>
        <p:nvSpPr>
          <p:cNvPr id="7" name="Slide Number Placeholder 3"/>
          <p:cNvSpPr>
            <a:spLocks noGrp="1"/>
          </p:cNvSpPr>
          <p:nvPr>
            <p:ph type="sldNum" sz="quarter" idx="12"/>
          </p:nvPr>
        </p:nvSpPr>
        <p:spPr/>
        <p:txBody>
          <a:bodyPr/>
          <a:lstStyle/>
          <a:p>
            <a:fld id="{F7C20246-94D3-5849-B46D-61548B79085A}" type="slidenum">
              <a:rPr lang="en-US"/>
              <a:pPr/>
              <a:t>5</a:t>
            </a:fld>
            <a:endParaRPr lang="en-US"/>
          </a:p>
        </p:txBody>
      </p:sp>
      <p:sp>
        <p:nvSpPr>
          <p:cNvPr id="366594" name="Rectangle 2"/>
          <p:cNvSpPr>
            <a:spLocks noGrp="1" noChangeArrowheads="1"/>
          </p:cNvSpPr>
          <p:nvPr>
            <p:ph type="title" idx="4294967295"/>
          </p:nvPr>
        </p:nvSpPr>
        <p:spPr>
          <a:xfrm>
            <a:off x="228600" y="381000"/>
            <a:ext cx="7239000" cy="609600"/>
          </a:xfrm>
        </p:spPr>
        <p:txBody>
          <a:bodyPr>
            <a:normAutofit fontScale="90000"/>
          </a:bodyPr>
          <a:lstStyle/>
          <a:p>
            <a:pPr algn="l"/>
            <a:r>
              <a:rPr lang="en-US" sz="3600" b="1">
                <a:solidFill>
                  <a:srgbClr val="FFFF00"/>
                </a:solidFill>
                <a:latin typeface="Arial" charset="0"/>
              </a:rPr>
              <a:t>Haeckel</a:t>
            </a:r>
            <a:endParaRPr lang="en-US" sz="2400" b="1">
              <a:solidFill>
                <a:srgbClr val="FFFF00"/>
              </a:solidFill>
              <a:latin typeface="Arial" charset="0"/>
            </a:endParaRPr>
          </a:p>
        </p:txBody>
      </p:sp>
      <p:sp>
        <p:nvSpPr>
          <p:cNvPr id="366595" name="Rectangle 3"/>
          <p:cNvSpPr>
            <a:spLocks noChangeArrowheads="1"/>
          </p:cNvSpPr>
          <p:nvPr/>
        </p:nvSpPr>
        <p:spPr bwMode="auto">
          <a:xfrm>
            <a:off x="152401" y="914401"/>
            <a:ext cx="5508626"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82880" tIns="91440" rIns="182880" bIns="91440">
            <a:spAutoFit/>
          </a:bodyPr>
          <a:lstStyle/>
          <a:p>
            <a:r>
              <a:rPr lang="en-US" sz="2000">
                <a:solidFill>
                  <a:srgbClr val="FFFF00"/>
                </a:solidFill>
                <a:latin typeface="Arial" charset="0"/>
              </a:rPr>
              <a:t>Synthetic biogeographical scenario on a map:</a:t>
            </a:r>
          </a:p>
        </p:txBody>
      </p:sp>
      <p:pic>
        <p:nvPicPr>
          <p:cNvPr id="366598" name="Picture 6" descr="Region cap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1371601"/>
            <a:ext cx="8540750" cy="5165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3857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Event-based method #1"/>
          <p:cNvSpPr txBox="1">
            <a:spLocks noGrp="1"/>
          </p:cNvSpPr>
          <p:nvPr>
            <p:ph type="title"/>
          </p:nvPr>
        </p:nvSpPr>
        <p:spPr>
          <a:xfrm>
            <a:off x="205383" y="71437"/>
            <a:ext cx="5634633" cy="946547"/>
          </a:xfrm>
          <a:prstGeom prst="rect">
            <a:avLst/>
          </a:prstGeom>
        </p:spPr>
        <p:txBody>
          <a:bodyPr>
            <a:normAutofit fontScale="90000"/>
          </a:bodyPr>
          <a:lstStyle>
            <a:lvl1pPr algn="l">
              <a:defRPr sz="4800" b="1"/>
            </a:lvl1pPr>
          </a:lstStyle>
          <a:p>
            <a:pPr>
              <a:defRPr b="0"/>
            </a:pPr>
            <a:r>
              <a:rPr b="1"/>
              <a:t>Event-based method #1</a:t>
            </a:r>
          </a:p>
        </p:txBody>
      </p:sp>
      <p:sp>
        <p:nvSpPr>
          <p:cNvPr id="302" name="Treat biogeography as any other discrete character"/>
          <p:cNvSpPr txBox="1">
            <a:spLocks noGrp="1"/>
          </p:cNvSpPr>
          <p:nvPr>
            <p:ph type="body" sz="quarter" idx="1"/>
          </p:nvPr>
        </p:nvSpPr>
        <p:spPr>
          <a:xfrm>
            <a:off x="562570" y="1062633"/>
            <a:ext cx="8242102" cy="732234"/>
          </a:xfrm>
          <a:prstGeom prst="rect">
            <a:avLst/>
          </a:prstGeom>
        </p:spPr>
        <p:txBody>
          <a:bodyPr anchor="t">
            <a:normAutofit fontScale="85000" lnSpcReduction="10000"/>
          </a:bodyPr>
          <a:lstStyle>
            <a:lvl1pPr marL="0" indent="190500">
              <a:buSzTx/>
              <a:buNone/>
            </a:lvl1pPr>
          </a:lstStyle>
          <a:p>
            <a:r>
              <a:t>Treat biogeography as any other discrete character</a:t>
            </a:r>
          </a:p>
        </p:txBody>
      </p:sp>
      <p:pic>
        <p:nvPicPr>
          <p:cNvPr id="304" name="Region capture 23.tiff" descr="Region capture 23.tiff"/>
          <p:cNvPicPr>
            <a:picLocks noChangeAspect="1"/>
          </p:cNvPicPr>
          <p:nvPr/>
        </p:nvPicPr>
        <p:blipFill>
          <a:blip r:embed="rId2">
            <a:extLst/>
          </a:blip>
          <a:stretch>
            <a:fillRect/>
          </a:stretch>
        </p:blipFill>
        <p:spPr>
          <a:xfrm>
            <a:off x="0" y="2634258"/>
            <a:ext cx="4423752" cy="3330773"/>
          </a:xfrm>
          <a:prstGeom prst="rect">
            <a:avLst/>
          </a:prstGeom>
          <a:ln w="12700">
            <a:miter lim="400000"/>
          </a:ln>
        </p:spPr>
      </p:pic>
      <p:pic>
        <p:nvPicPr>
          <p:cNvPr id="305" name="Region capture 25.tiff" descr="Region capture 25.tiff"/>
          <p:cNvPicPr>
            <a:picLocks noChangeAspect="1"/>
          </p:cNvPicPr>
          <p:nvPr/>
        </p:nvPicPr>
        <p:blipFill>
          <a:blip r:embed="rId3">
            <a:extLst/>
          </a:blip>
          <a:stretch>
            <a:fillRect/>
          </a:stretch>
        </p:blipFill>
        <p:spPr>
          <a:xfrm>
            <a:off x="4434520" y="3821906"/>
            <a:ext cx="4415591" cy="2250281"/>
          </a:xfrm>
          <a:prstGeom prst="rect">
            <a:avLst/>
          </a:prstGeom>
          <a:ln w="12700">
            <a:miter lim="400000"/>
          </a:ln>
        </p:spPr>
      </p:pic>
      <p:pic>
        <p:nvPicPr>
          <p:cNvPr id="306" name="Region capture 24.png" descr="Region capture 24.png"/>
          <p:cNvPicPr>
            <a:picLocks noChangeAspect="1"/>
          </p:cNvPicPr>
          <p:nvPr/>
        </p:nvPicPr>
        <p:blipFill>
          <a:blip r:embed="rId4">
            <a:extLst/>
          </a:blip>
          <a:stretch>
            <a:fillRect/>
          </a:stretch>
        </p:blipFill>
        <p:spPr>
          <a:xfrm>
            <a:off x="4857750" y="2666822"/>
            <a:ext cx="4000500" cy="1227055"/>
          </a:xfrm>
          <a:prstGeom prst="rect">
            <a:avLst/>
          </a:prstGeom>
          <a:ln w="12700">
            <a:miter lim="400000"/>
          </a:ln>
        </p:spPr>
      </p:pic>
      <p:sp>
        <p:nvSpPr>
          <p:cNvPr id="8" name="Guzman B, Vargas P (2009). &quot;Historical biogeography and character evolution of Cistaceae (Malvales) based on analysis of plastid rbcL and trnL-trnF sequences.&quot; Organisms, Diversity &amp; Evolution 9, 83–99."/>
          <p:cNvSpPr/>
          <p:nvPr/>
        </p:nvSpPr>
        <p:spPr>
          <a:xfrm>
            <a:off x="2645218" y="6414342"/>
            <a:ext cx="6650587" cy="441463"/>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spAutoFit/>
          </a:bodyPr>
          <a:lstStyle/>
          <a:p>
            <a:pPr algn="l">
              <a:defRPr sz="1200"/>
            </a:pPr>
            <a:r>
              <a:rPr dirty="0"/>
              <a:t>Guzman B, Vargas P (2009). "Historical biogeography and character evolution of Cistaceae (Malvales) based on analysis of plastid rbcL and trnL-trnF sequences." </a:t>
            </a:r>
            <a:r>
              <a:rPr i="1" dirty="0"/>
              <a:t>Organisms, Diversity &amp; Evolution</a:t>
            </a:r>
            <a:r>
              <a:rPr dirty="0"/>
              <a:t> 9, 83–99.</a:t>
            </a:r>
          </a:p>
        </p:txBody>
      </p:sp>
    </p:spTree>
    <p:extLst>
      <p:ext uri="{BB962C8B-B14F-4D97-AF65-F5344CB8AC3E}">
        <p14:creationId xmlns:p14="http://schemas.microsoft.com/office/powerpoint/2010/main" val="31909362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Event-based method #1:   Standard character"/>
          <p:cNvSpPr txBox="1">
            <a:spLocks noGrp="1"/>
          </p:cNvSpPr>
          <p:nvPr>
            <p:ph type="title"/>
          </p:nvPr>
        </p:nvSpPr>
        <p:spPr>
          <a:xfrm>
            <a:off x="205383" y="71437"/>
            <a:ext cx="8376047" cy="1294805"/>
          </a:xfrm>
          <a:prstGeom prst="rect">
            <a:avLst/>
          </a:prstGeom>
        </p:spPr>
        <p:txBody>
          <a:bodyPr>
            <a:normAutofit/>
          </a:bodyPr>
          <a:lstStyle/>
          <a:p>
            <a:pPr algn="l">
              <a:defRPr sz="4800"/>
            </a:pPr>
            <a:r>
              <a:rPr sz="3600" b="1" dirty="0"/>
              <a:t>Event-based method #1: </a:t>
            </a:r>
          </a:p>
          <a:p>
            <a:pPr algn="l">
              <a:defRPr sz="4800"/>
            </a:pPr>
            <a:r>
              <a:rPr sz="3600" b="1" dirty="0"/>
              <a:t>	Standard character</a:t>
            </a:r>
          </a:p>
        </p:txBody>
      </p:sp>
      <p:sp>
        <p:nvSpPr>
          <p:cNvPr id="309" name="A"/>
          <p:cNvSpPr/>
          <p:nvPr/>
        </p:nvSpPr>
        <p:spPr>
          <a:xfrm>
            <a:off x="1143000" y="4035694"/>
            <a:ext cx="351881" cy="626129"/>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l">
              <a:defRPr sz="3600" b="1">
                <a:latin typeface="Calibri"/>
                <a:ea typeface="Calibri"/>
                <a:cs typeface="Calibri"/>
                <a:sym typeface="Calibri"/>
              </a:defRPr>
            </a:lvl1pPr>
          </a:lstStyle>
          <a:p>
            <a:r>
              <a:t>A</a:t>
            </a:r>
          </a:p>
        </p:txBody>
      </p:sp>
      <p:sp>
        <p:nvSpPr>
          <p:cNvPr id="310" name="Line"/>
          <p:cNvSpPr/>
          <p:nvPr/>
        </p:nvSpPr>
        <p:spPr>
          <a:xfrm flipH="1">
            <a:off x="1500188" y="4348758"/>
            <a:ext cx="1253691" cy="1"/>
          </a:xfrm>
          <a:prstGeom prst="line">
            <a:avLst/>
          </a:prstGeom>
          <a:ln w="38100">
            <a:solidFill>
              <a:srgbClr val="000000"/>
            </a:solidFill>
            <a:miter lim="400000"/>
            <a:headEnd type="stealth"/>
          </a:ln>
        </p:spPr>
        <p:txBody>
          <a:bodyPr lIns="35717" tIns="35717" rIns="35717" bIns="35717" anchor="ctr"/>
          <a:lstStyle/>
          <a:p>
            <a:pPr defTabSz="321457">
              <a:defRPr sz="1200">
                <a:latin typeface="Helvetica"/>
                <a:ea typeface="Helvetica"/>
                <a:cs typeface="Helvetica"/>
                <a:sym typeface="Helvetica"/>
              </a:defRPr>
            </a:pPr>
            <a:endParaRPr/>
          </a:p>
        </p:txBody>
      </p:sp>
      <p:sp>
        <p:nvSpPr>
          <p:cNvPr id="311" name="B"/>
          <p:cNvSpPr/>
          <p:nvPr/>
        </p:nvSpPr>
        <p:spPr>
          <a:xfrm>
            <a:off x="2768204" y="4035694"/>
            <a:ext cx="330916" cy="626129"/>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l">
              <a:defRPr sz="3600" b="1">
                <a:latin typeface="Calibri"/>
                <a:ea typeface="Calibri"/>
                <a:cs typeface="Calibri"/>
                <a:sym typeface="Calibri"/>
              </a:defRPr>
            </a:lvl1pPr>
          </a:lstStyle>
          <a:p>
            <a:r>
              <a:t>B</a:t>
            </a:r>
          </a:p>
        </p:txBody>
      </p:sp>
      <p:sp>
        <p:nvSpPr>
          <p:cNvPr id="312" name="ancestor:"/>
          <p:cNvSpPr/>
          <p:nvPr/>
        </p:nvSpPr>
        <p:spPr>
          <a:xfrm>
            <a:off x="669727" y="3649812"/>
            <a:ext cx="1063864" cy="37990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l">
              <a:defRPr sz="3600" b="1">
                <a:latin typeface="Calibri"/>
                <a:ea typeface="Calibri"/>
                <a:cs typeface="Calibri"/>
                <a:sym typeface="Calibri"/>
              </a:defRPr>
            </a:lvl1pPr>
          </a:lstStyle>
          <a:p>
            <a:r>
              <a:rPr sz="2000"/>
              <a:t>ancestor:</a:t>
            </a:r>
          </a:p>
        </p:txBody>
      </p:sp>
      <p:sp>
        <p:nvSpPr>
          <p:cNvPr id="313" name="Line"/>
          <p:cNvSpPr/>
          <p:nvPr/>
        </p:nvSpPr>
        <p:spPr>
          <a:xfrm>
            <a:off x="2098477" y="4232672"/>
            <a:ext cx="0" cy="229191"/>
          </a:xfrm>
          <a:prstGeom prst="line">
            <a:avLst/>
          </a:prstGeom>
          <a:ln w="38100">
            <a:solidFill>
              <a:srgbClr val="000000"/>
            </a:solidFill>
            <a:miter lim="400000"/>
          </a:ln>
        </p:spPr>
        <p:txBody>
          <a:bodyPr lIns="35717" tIns="35717" rIns="35717" bIns="35717" anchor="ctr"/>
          <a:lstStyle/>
          <a:p>
            <a:pPr defTabSz="321457">
              <a:defRPr sz="1200">
                <a:latin typeface="Helvetica"/>
                <a:ea typeface="Helvetica"/>
                <a:cs typeface="Helvetica"/>
                <a:sym typeface="Helvetica"/>
              </a:defRPr>
            </a:pPr>
            <a:endParaRPr/>
          </a:p>
        </p:txBody>
      </p:sp>
      <p:sp>
        <p:nvSpPr>
          <p:cNvPr id="314" name="Assumed model: instantaneous complete range-switching"/>
          <p:cNvSpPr/>
          <p:nvPr/>
        </p:nvSpPr>
        <p:spPr>
          <a:xfrm>
            <a:off x="571500" y="2423974"/>
            <a:ext cx="8224242" cy="349131"/>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indent="133941">
              <a:spcBef>
                <a:spcPts val="1687"/>
              </a:spcBef>
            </a:pPr>
            <a:r>
              <a:t>Assumed model: instantaneous complete range-switching</a:t>
            </a:r>
          </a:p>
        </p:txBody>
      </p:sp>
      <p:sp>
        <p:nvSpPr>
          <p:cNvPr id="315" name="descendant:"/>
          <p:cNvSpPr/>
          <p:nvPr/>
        </p:nvSpPr>
        <p:spPr>
          <a:xfrm>
            <a:off x="2303859" y="3649812"/>
            <a:ext cx="1376826" cy="37990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l">
              <a:defRPr sz="3600" b="1">
                <a:latin typeface="Calibri"/>
                <a:ea typeface="Calibri"/>
                <a:cs typeface="Calibri"/>
                <a:sym typeface="Calibri"/>
              </a:defRPr>
            </a:lvl1pPr>
          </a:lstStyle>
          <a:p>
            <a:r>
              <a:rPr sz="2000" dirty="0"/>
              <a:t>descendant:</a:t>
            </a:r>
          </a:p>
        </p:txBody>
      </p:sp>
    </p:spTree>
    <p:extLst>
      <p:ext uri="{BB962C8B-B14F-4D97-AF65-F5344CB8AC3E}">
        <p14:creationId xmlns:p14="http://schemas.microsoft.com/office/powerpoint/2010/main" val="66833870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A"/>
          <p:cNvSpPr/>
          <p:nvPr/>
        </p:nvSpPr>
        <p:spPr>
          <a:xfrm>
            <a:off x="1143000" y="4035694"/>
            <a:ext cx="351881" cy="626129"/>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l">
              <a:defRPr sz="3600" b="1">
                <a:latin typeface="Calibri"/>
                <a:ea typeface="Calibri"/>
                <a:cs typeface="Calibri"/>
                <a:sym typeface="Calibri"/>
              </a:defRPr>
            </a:lvl1pPr>
          </a:lstStyle>
          <a:p>
            <a:r>
              <a:t>A</a:t>
            </a:r>
          </a:p>
        </p:txBody>
      </p:sp>
      <p:sp>
        <p:nvSpPr>
          <p:cNvPr id="318" name="Line"/>
          <p:cNvSpPr/>
          <p:nvPr/>
        </p:nvSpPr>
        <p:spPr>
          <a:xfrm flipH="1">
            <a:off x="1500188" y="4348758"/>
            <a:ext cx="1253691" cy="1"/>
          </a:xfrm>
          <a:prstGeom prst="line">
            <a:avLst/>
          </a:prstGeom>
          <a:ln w="38100">
            <a:solidFill>
              <a:srgbClr val="000000"/>
            </a:solidFill>
            <a:miter lim="400000"/>
            <a:headEnd type="stealth"/>
          </a:ln>
        </p:spPr>
        <p:txBody>
          <a:bodyPr lIns="35717" tIns="35717" rIns="35717" bIns="35717" anchor="ctr"/>
          <a:lstStyle/>
          <a:p>
            <a:pPr defTabSz="321457">
              <a:defRPr sz="1200">
                <a:latin typeface="Helvetica"/>
                <a:ea typeface="Helvetica"/>
                <a:cs typeface="Helvetica"/>
                <a:sym typeface="Helvetica"/>
              </a:defRPr>
            </a:pPr>
            <a:endParaRPr/>
          </a:p>
        </p:txBody>
      </p:sp>
      <p:sp>
        <p:nvSpPr>
          <p:cNvPr id="319" name="B"/>
          <p:cNvSpPr/>
          <p:nvPr/>
        </p:nvSpPr>
        <p:spPr>
          <a:xfrm>
            <a:off x="2768204" y="4035694"/>
            <a:ext cx="330916" cy="626129"/>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l">
              <a:defRPr sz="3600" b="1">
                <a:latin typeface="Calibri"/>
                <a:ea typeface="Calibri"/>
                <a:cs typeface="Calibri"/>
                <a:sym typeface="Calibri"/>
              </a:defRPr>
            </a:lvl1pPr>
          </a:lstStyle>
          <a:p>
            <a:r>
              <a:t>B</a:t>
            </a:r>
          </a:p>
        </p:txBody>
      </p:sp>
      <p:sp>
        <p:nvSpPr>
          <p:cNvPr id="320" name="ancestor:"/>
          <p:cNvSpPr/>
          <p:nvPr/>
        </p:nvSpPr>
        <p:spPr>
          <a:xfrm>
            <a:off x="669727" y="3526702"/>
            <a:ext cx="1857251" cy="626129"/>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l">
              <a:defRPr sz="3600" b="1">
                <a:latin typeface="Calibri"/>
                <a:ea typeface="Calibri"/>
                <a:cs typeface="Calibri"/>
                <a:sym typeface="Calibri"/>
              </a:defRPr>
            </a:lvl1pPr>
          </a:lstStyle>
          <a:p>
            <a:r>
              <a:t>ancestor:</a:t>
            </a:r>
          </a:p>
        </p:txBody>
      </p:sp>
      <p:sp>
        <p:nvSpPr>
          <p:cNvPr id="321" name="Line"/>
          <p:cNvSpPr/>
          <p:nvPr/>
        </p:nvSpPr>
        <p:spPr>
          <a:xfrm>
            <a:off x="2098477" y="4232672"/>
            <a:ext cx="0" cy="229191"/>
          </a:xfrm>
          <a:prstGeom prst="line">
            <a:avLst/>
          </a:prstGeom>
          <a:ln w="38100">
            <a:solidFill>
              <a:srgbClr val="000000"/>
            </a:solidFill>
            <a:miter lim="400000"/>
          </a:ln>
        </p:spPr>
        <p:txBody>
          <a:bodyPr lIns="35717" tIns="35717" rIns="35717" bIns="35717" anchor="ctr"/>
          <a:lstStyle/>
          <a:p>
            <a:pPr defTabSz="321457">
              <a:defRPr sz="1200">
                <a:latin typeface="Helvetica"/>
                <a:ea typeface="Helvetica"/>
                <a:cs typeface="Helvetica"/>
                <a:sym typeface="Helvetica"/>
              </a:defRPr>
            </a:pPr>
            <a:endParaRPr/>
          </a:p>
        </p:txBody>
      </p:sp>
      <p:sp>
        <p:nvSpPr>
          <p:cNvPr id="322" name="Assumed model: instantaneous complete range-switching"/>
          <p:cNvSpPr/>
          <p:nvPr/>
        </p:nvSpPr>
        <p:spPr>
          <a:xfrm>
            <a:off x="571500" y="2423974"/>
            <a:ext cx="8224242" cy="349131"/>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indent="133941">
              <a:spcBef>
                <a:spcPts val="1687"/>
              </a:spcBef>
            </a:pPr>
            <a:r>
              <a:t>Assumed model: instantaneous complete range-switching</a:t>
            </a:r>
          </a:p>
        </p:txBody>
      </p:sp>
      <p:sp>
        <p:nvSpPr>
          <p:cNvPr id="323" name="descendant:"/>
          <p:cNvSpPr/>
          <p:nvPr/>
        </p:nvSpPr>
        <p:spPr>
          <a:xfrm>
            <a:off x="2303859" y="3526702"/>
            <a:ext cx="2420581" cy="626129"/>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l">
              <a:defRPr sz="3600" b="1">
                <a:latin typeface="Calibri"/>
                <a:ea typeface="Calibri"/>
                <a:cs typeface="Calibri"/>
                <a:sym typeface="Calibri"/>
              </a:defRPr>
            </a:lvl1pPr>
          </a:lstStyle>
          <a:p>
            <a:r>
              <a:t>descendant:</a:t>
            </a:r>
          </a:p>
        </p:txBody>
      </p:sp>
      <p:sp>
        <p:nvSpPr>
          <p:cNvPr id="324" name="range A suddenly converts to range B"/>
          <p:cNvSpPr/>
          <p:nvPr/>
        </p:nvSpPr>
        <p:spPr>
          <a:xfrm>
            <a:off x="419695" y="5074139"/>
            <a:ext cx="4924268" cy="531629"/>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80364" tIns="80364" rIns="80364" bIns="80364" anchor="ctr">
            <a:spAutoFit/>
          </a:bodyPr>
          <a:lstStyle>
            <a:lvl1pPr algn="l">
              <a:defRPr sz="2400" b="1">
                <a:latin typeface="Calibri"/>
                <a:ea typeface="Calibri"/>
                <a:cs typeface="Calibri"/>
                <a:sym typeface="Calibri"/>
              </a:defRPr>
            </a:lvl1pPr>
          </a:lstStyle>
          <a:p>
            <a:r>
              <a:t>range A suddenly converts to range B</a:t>
            </a:r>
          </a:p>
        </p:txBody>
      </p:sp>
      <p:sp>
        <p:nvSpPr>
          <p:cNvPr id="325" name="Line"/>
          <p:cNvSpPr/>
          <p:nvPr/>
        </p:nvSpPr>
        <p:spPr>
          <a:xfrm>
            <a:off x="2097081" y="4531536"/>
            <a:ext cx="1" cy="598136"/>
          </a:xfrm>
          <a:prstGeom prst="line">
            <a:avLst/>
          </a:prstGeom>
          <a:ln w="38100">
            <a:solidFill>
              <a:srgbClr val="000000"/>
            </a:solidFill>
            <a:miter lim="400000"/>
            <a:headEnd type="stealth"/>
          </a:ln>
        </p:spPr>
        <p:txBody>
          <a:bodyPr lIns="35717" tIns="35717" rIns="35717" bIns="35717" anchor="ctr"/>
          <a:lstStyle/>
          <a:p>
            <a:pPr defTabSz="321457">
              <a:defRPr sz="1200">
                <a:latin typeface="Helvetica"/>
                <a:ea typeface="Helvetica"/>
                <a:cs typeface="Helvetica"/>
                <a:sym typeface="Helvetica"/>
              </a:defRPr>
            </a:pPr>
            <a:endParaRPr/>
          </a:p>
        </p:txBody>
      </p:sp>
      <p:sp>
        <p:nvSpPr>
          <p:cNvPr id="326" name="Event-based method #1:   Standard character"/>
          <p:cNvSpPr/>
          <p:nvPr/>
        </p:nvSpPr>
        <p:spPr>
          <a:xfrm>
            <a:off x="205383" y="71437"/>
            <a:ext cx="8376047" cy="129480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p>
            <a:pPr algn="l">
              <a:defRPr sz="4800"/>
            </a:pPr>
            <a:r>
              <a:rPr sz="2400" b="1" dirty="0"/>
              <a:t>Event-based method #1: </a:t>
            </a:r>
          </a:p>
          <a:p>
            <a:pPr algn="l">
              <a:defRPr sz="4800"/>
            </a:pPr>
            <a:r>
              <a:rPr sz="2400" b="1" dirty="0"/>
              <a:t>	Standard character</a:t>
            </a:r>
          </a:p>
        </p:txBody>
      </p:sp>
    </p:spTree>
    <p:extLst>
      <p:ext uri="{BB962C8B-B14F-4D97-AF65-F5344CB8AC3E}">
        <p14:creationId xmlns:p14="http://schemas.microsoft.com/office/powerpoint/2010/main" val="214853538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A"/>
          <p:cNvSpPr/>
          <p:nvPr/>
        </p:nvSpPr>
        <p:spPr>
          <a:xfrm>
            <a:off x="1143000" y="4035694"/>
            <a:ext cx="351881" cy="626129"/>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l">
              <a:defRPr sz="3600" b="1">
                <a:latin typeface="Calibri"/>
                <a:ea typeface="Calibri"/>
                <a:cs typeface="Calibri"/>
                <a:sym typeface="Calibri"/>
              </a:defRPr>
            </a:lvl1pPr>
          </a:lstStyle>
          <a:p>
            <a:r>
              <a:t>A</a:t>
            </a:r>
          </a:p>
        </p:txBody>
      </p:sp>
      <p:sp>
        <p:nvSpPr>
          <p:cNvPr id="329" name="Line"/>
          <p:cNvSpPr/>
          <p:nvPr/>
        </p:nvSpPr>
        <p:spPr>
          <a:xfrm flipH="1">
            <a:off x="1500188" y="4348758"/>
            <a:ext cx="1253691" cy="1"/>
          </a:xfrm>
          <a:prstGeom prst="line">
            <a:avLst/>
          </a:prstGeom>
          <a:ln w="38100">
            <a:solidFill>
              <a:srgbClr val="000000"/>
            </a:solidFill>
            <a:miter lim="400000"/>
            <a:headEnd type="stealth"/>
          </a:ln>
        </p:spPr>
        <p:txBody>
          <a:bodyPr lIns="35717" tIns="35717" rIns="35717" bIns="35717" anchor="ctr"/>
          <a:lstStyle/>
          <a:p>
            <a:pPr defTabSz="321457">
              <a:defRPr sz="1200">
                <a:latin typeface="Helvetica"/>
                <a:ea typeface="Helvetica"/>
                <a:cs typeface="Helvetica"/>
                <a:sym typeface="Helvetica"/>
              </a:defRPr>
            </a:pPr>
            <a:endParaRPr/>
          </a:p>
        </p:txBody>
      </p:sp>
      <p:sp>
        <p:nvSpPr>
          <p:cNvPr id="330" name="B"/>
          <p:cNvSpPr/>
          <p:nvPr/>
        </p:nvSpPr>
        <p:spPr>
          <a:xfrm>
            <a:off x="2768204" y="4035694"/>
            <a:ext cx="330916" cy="626129"/>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l">
              <a:defRPr sz="3600" b="1">
                <a:latin typeface="Calibri"/>
                <a:ea typeface="Calibri"/>
                <a:cs typeface="Calibri"/>
                <a:sym typeface="Calibri"/>
              </a:defRPr>
            </a:lvl1pPr>
          </a:lstStyle>
          <a:p>
            <a:r>
              <a:t>B</a:t>
            </a:r>
          </a:p>
        </p:txBody>
      </p:sp>
      <p:sp>
        <p:nvSpPr>
          <p:cNvPr id="331" name="ancestor:"/>
          <p:cNvSpPr/>
          <p:nvPr/>
        </p:nvSpPr>
        <p:spPr>
          <a:xfrm>
            <a:off x="669727" y="3526702"/>
            <a:ext cx="1857251" cy="626129"/>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l">
              <a:defRPr sz="3600" b="1">
                <a:latin typeface="Calibri"/>
                <a:ea typeface="Calibri"/>
                <a:cs typeface="Calibri"/>
                <a:sym typeface="Calibri"/>
              </a:defRPr>
            </a:lvl1pPr>
          </a:lstStyle>
          <a:p>
            <a:r>
              <a:t>ancestor:</a:t>
            </a:r>
          </a:p>
        </p:txBody>
      </p:sp>
      <p:sp>
        <p:nvSpPr>
          <p:cNvPr id="332" name="Line"/>
          <p:cNvSpPr/>
          <p:nvPr/>
        </p:nvSpPr>
        <p:spPr>
          <a:xfrm>
            <a:off x="2098477" y="4232672"/>
            <a:ext cx="0" cy="229191"/>
          </a:xfrm>
          <a:prstGeom prst="line">
            <a:avLst/>
          </a:prstGeom>
          <a:ln w="38100">
            <a:solidFill>
              <a:srgbClr val="000000"/>
            </a:solidFill>
            <a:miter lim="400000"/>
          </a:ln>
        </p:spPr>
        <p:txBody>
          <a:bodyPr lIns="35717" tIns="35717" rIns="35717" bIns="35717" anchor="ctr"/>
          <a:lstStyle/>
          <a:p>
            <a:pPr defTabSz="321457">
              <a:defRPr sz="1200">
                <a:latin typeface="Helvetica"/>
                <a:ea typeface="Helvetica"/>
                <a:cs typeface="Helvetica"/>
                <a:sym typeface="Helvetica"/>
              </a:defRPr>
            </a:pPr>
            <a:endParaRPr/>
          </a:p>
        </p:txBody>
      </p:sp>
      <p:sp>
        <p:nvSpPr>
          <p:cNvPr id="333" name="Assumed model: instantaneous complete range-switching"/>
          <p:cNvSpPr/>
          <p:nvPr/>
        </p:nvSpPr>
        <p:spPr>
          <a:xfrm>
            <a:off x="571500" y="2423974"/>
            <a:ext cx="8224242" cy="349131"/>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indent="133941">
              <a:spcBef>
                <a:spcPts val="1687"/>
              </a:spcBef>
            </a:pPr>
            <a:r>
              <a:t>Assumed model: instantaneous complete range-switching</a:t>
            </a:r>
          </a:p>
        </p:txBody>
      </p:sp>
      <p:sp>
        <p:nvSpPr>
          <p:cNvPr id="334" name="descendant:"/>
          <p:cNvSpPr/>
          <p:nvPr/>
        </p:nvSpPr>
        <p:spPr>
          <a:xfrm>
            <a:off x="2303859" y="3526702"/>
            <a:ext cx="2420581" cy="626129"/>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l">
              <a:defRPr sz="3600" b="1">
                <a:latin typeface="Calibri"/>
                <a:ea typeface="Calibri"/>
                <a:cs typeface="Calibri"/>
                <a:sym typeface="Calibri"/>
              </a:defRPr>
            </a:lvl1pPr>
          </a:lstStyle>
          <a:p>
            <a:r>
              <a:t>descendant:</a:t>
            </a:r>
          </a:p>
        </p:txBody>
      </p:sp>
      <p:sp>
        <p:nvSpPr>
          <p:cNvPr id="335" name="range A suddenly converts to range B"/>
          <p:cNvSpPr/>
          <p:nvPr/>
        </p:nvSpPr>
        <p:spPr>
          <a:xfrm>
            <a:off x="419695" y="5074139"/>
            <a:ext cx="4924268" cy="531629"/>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80364" tIns="80364" rIns="80364" bIns="80364" anchor="ctr">
            <a:spAutoFit/>
          </a:bodyPr>
          <a:lstStyle>
            <a:lvl1pPr algn="l">
              <a:defRPr sz="2400" b="1">
                <a:latin typeface="Calibri"/>
                <a:ea typeface="Calibri"/>
                <a:cs typeface="Calibri"/>
                <a:sym typeface="Calibri"/>
              </a:defRPr>
            </a:lvl1pPr>
          </a:lstStyle>
          <a:p>
            <a:r>
              <a:t>range A suddenly converts to range B</a:t>
            </a:r>
          </a:p>
        </p:txBody>
      </p:sp>
      <p:sp>
        <p:nvSpPr>
          <p:cNvPr id="336" name="Line"/>
          <p:cNvSpPr/>
          <p:nvPr/>
        </p:nvSpPr>
        <p:spPr>
          <a:xfrm>
            <a:off x="2097081" y="4531536"/>
            <a:ext cx="1" cy="598136"/>
          </a:xfrm>
          <a:prstGeom prst="line">
            <a:avLst/>
          </a:prstGeom>
          <a:ln w="38100">
            <a:solidFill>
              <a:srgbClr val="000000"/>
            </a:solidFill>
            <a:miter lim="400000"/>
            <a:headEnd type="stealth"/>
          </a:ln>
        </p:spPr>
        <p:txBody>
          <a:bodyPr lIns="35717" tIns="35717" rIns="35717" bIns="35717" anchor="ctr"/>
          <a:lstStyle/>
          <a:p>
            <a:pPr defTabSz="321457">
              <a:defRPr sz="1200">
                <a:latin typeface="Helvetica"/>
                <a:ea typeface="Helvetica"/>
                <a:cs typeface="Helvetica"/>
                <a:sym typeface="Helvetica"/>
              </a:defRPr>
            </a:pPr>
            <a:endParaRPr/>
          </a:p>
        </p:txBody>
      </p:sp>
      <p:graphicFrame>
        <p:nvGraphicFramePr>
          <p:cNvPr id="337" name="Table"/>
          <p:cNvGraphicFramePr/>
          <p:nvPr>
            <p:extLst>
              <p:ext uri="{D42A27DB-BD31-4B8C-83A1-F6EECF244321}">
                <p14:modId xmlns:p14="http://schemas.microsoft.com/office/powerpoint/2010/main" val="3204365682"/>
              </p:ext>
            </p:extLst>
          </p:nvPr>
        </p:nvGraphicFramePr>
        <p:xfrm>
          <a:off x="5603863" y="3646589"/>
          <a:ext cx="2223490" cy="2241350"/>
        </p:xfrm>
        <a:graphic>
          <a:graphicData uri="http://schemas.openxmlformats.org/drawingml/2006/table">
            <a:tbl>
              <a:tblPr/>
              <a:tblGrid>
                <a:gridCol w="444698"/>
                <a:gridCol w="444698"/>
                <a:gridCol w="444698"/>
                <a:gridCol w="444698"/>
                <a:gridCol w="444698"/>
              </a:tblGrid>
              <a:tr h="448270">
                <a:tc>
                  <a:txBody>
                    <a:bodyPr/>
                    <a:lstStyle/>
                    <a:p>
                      <a:pPr defTabSz="914400">
                        <a:tabLst>
                          <a:tab pos="914400" algn="l"/>
                        </a:tabLst>
                        <a:defRPr sz="2400">
                          <a:latin typeface="+mn-lt"/>
                          <a:ea typeface="+mn-ea"/>
                          <a:cs typeface="+mn-cs"/>
                        </a:defRPr>
                      </a:pPr>
                      <a:endParaRPr sz="1700"/>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700">
                          <a:latin typeface="+mn-lt"/>
                          <a:ea typeface="+mn-ea"/>
                          <a:cs typeface="+mn-cs"/>
                        </a:rPr>
                        <a:t>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700">
                          <a:latin typeface="+mn-lt"/>
                          <a:ea typeface="+mn-ea"/>
                          <a:cs typeface="+mn-cs"/>
                        </a:rPr>
                        <a:t>B</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700">
                          <a:latin typeface="+mn-lt"/>
                          <a:ea typeface="+mn-ea"/>
                          <a:cs typeface="+mn-cs"/>
                        </a:rPr>
                        <a:t>C</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700">
                          <a:latin typeface="+mn-lt"/>
                          <a:ea typeface="+mn-ea"/>
                          <a:cs typeface="+mn-cs"/>
                        </a:rPr>
                        <a:t>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448270">
                <a:tc>
                  <a:txBody>
                    <a:bodyPr/>
                    <a:lstStyle/>
                    <a:p>
                      <a:pPr defTabSz="914400">
                        <a:tabLst>
                          <a:tab pos="914400" algn="l"/>
                        </a:tabLst>
                      </a:pPr>
                      <a:r>
                        <a:rPr sz="1700">
                          <a:latin typeface="+mn-lt"/>
                          <a:ea typeface="+mn-ea"/>
                          <a:cs typeface="+mn-cs"/>
                        </a:rPr>
                        <a:t>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700">
                          <a:latin typeface="+mn-lt"/>
                          <a:ea typeface="+mn-ea"/>
                          <a:cs typeface="+mn-cs"/>
                        </a:rPr>
                        <a: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700" i="1">
                          <a:latin typeface="+mn-lt"/>
                          <a:ea typeface="+mn-ea"/>
                          <a:cs typeface="+mn-cs"/>
                        </a:rPr>
                        <a:t>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700" i="1">
                          <a:latin typeface="+mn-lt"/>
                          <a:ea typeface="+mn-ea"/>
                          <a:cs typeface="+mn-cs"/>
                        </a:rPr>
                        <a:t>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700" i="1">
                          <a:latin typeface="+mn-lt"/>
                          <a:ea typeface="+mn-ea"/>
                          <a:cs typeface="+mn-cs"/>
                        </a:rPr>
                        <a:t>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448270">
                <a:tc>
                  <a:txBody>
                    <a:bodyPr/>
                    <a:lstStyle/>
                    <a:p>
                      <a:pPr defTabSz="914400">
                        <a:tabLst>
                          <a:tab pos="914400" algn="l"/>
                        </a:tabLst>
                      </a:pPr>
                      <a:r>
                        <a:rPr sz="1700">
                          <a:latin typeface="+mn-lt"/>
                          <a:ea typeface="+mn-ea"/>
                          <a:cs typeface="+mn-cs"/>
                        </a:rPr>
                        <a:t>B</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700" i="1">
                          <a:latin typeface="+mn-lt"/>
                          <a:ea typeface="+mn-ea"/>
                          <a:cs typeface="+mn-cs"/>
                        </a:rPr>
                        <a:t>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700">
                          <a:latin typeface="+mn-lt"/>
                          <a:ea typeface="+mn-ea"/>
                          <a:cs typeface="+mn-cs"/>
                        </a:rPr>
                        <a: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700" i="1">
                          <a:latin typeface="+mn-lt"/>
                          <a:ea typeface="+mn-ea"/>
                          <a:cs typeface="+mn-cs"/>
                        </a:rPr>
                        <a:t>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700" i="1" dirty="0">
                          <a:latin typeface="+mn-lt"/>
                          <a:ea typeface="+mn-ea"/>
                          <a:cs typeface="+mn-cs"/>
                        </a:rPr>
                        <a:t>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448270">
                <a:tc>
                  <a:txBody>
                    <a:bodyPr/>
                    <a:lstStyle/>
                    <a:p>
                      <a:pPr defTabSz="914400">
                        <a:tabLst>
                          <a:tab pos="914400" algn="l"/>
                        </a:tabLst>
                      </a:pPr>
                      <a:r>
                        <a:rPr sz="1700">
                          <a:latin typeface="+mn-lt"/>
                          <a:ea typeface="+mn-ea"/>
                          <a:cs typeface="+mn-cs"/>
                        </a:rPr>
                        <a:t>C</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700" i="1">
                          <a:latin typeface="+mn-lt"/>
                          <a:ea typeface="+mn-ea"/>
                          <a:cs typeface="+mn-cs"/>
                        </a:rPr>
                        <a:t>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700" i="1">
                          <a:latin typeface="+mn-lt"/>
                          <a:ea typeface="+mn-ea"/>
                          <a:cs typeface="+mn-cs"/>
                        </a:rPr>
                        <a:t>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700">
                          <a:latin typeface="+mn-lt"/>
                          <a:ea typeface="+mn-ea"/>
                          <a:cs typeface="+mn-cs"/>
                        </a:rPr>
                        <a: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700" i="1">
                          <a:latin typeface="+mn-lt"/>
                          <a:ea typeface="+mn-ea"/>
                          <a:cs typeface="+mn-cs"/>
                        </a:rPr>
                        <a:t>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r h="448270">
                <a:tc>
                  <a:txBody>
                    <a:bodyPr/>
                    <a:lstStyle/>
                    <a:p>
                      <a:pPr defTabSz="914400">
                        <a:tabLst>
                          <a:tab pos="914400" algn="l"/>
                        </a:tabLst>
                      </a:pPr>
                      <a:r>
                        <a:rPr sz="1700">
                          <a:latin typeface="+mn-lt"/>
                          <a:ea typeface="+mn-ea"/>
                          <a:cs typeface="+mn-cs"/>
                        </a:rPr>
                        <a:t>D</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700" i="1">
                          <a:latin typeface="+mn-lt"/>
                          <a:ea typeface="+mn-ea"/>
                          <a:cs typeface="+mn-cs"/>
                        </a:rPr>
                        <a:t>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700" i="1">
                          <a:latin typeface="+mn-lt"/>
                          <a:ea typeface="+mn-ea"/>
                          <a:cs typeface="+mn-cs"/>
                        </a:rPr>
                        <a:t>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700" i="1">
                          <a:latin typeface="+mn-lt"/>
                          <a:ea typeface="+mn-ea"/>
                          <a:cs typeface="+mn-cs"/>
                        </a:rPr>
                        <a:t>a</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c>
                  <a:txBody>
                    <a:bodyPr/>
                    <a:lstStyle/>
                    <a:p>
                      <a:pPr defTabSz="914400">
                        <a:tabLst>
                          <a:tab pos="914400" algn="l"/>
                        </a:tabLst>
                      </a:pPr>
                      <a:r>
                        <a:rPr sz="1700" dirty="0">
                          <a:latin typeface="+mn-lt"/>
                          <a:ea typeface="+mn-ea"/>
                          <a:cs typeface="+mn-cs"/>
                        </a:rPr>
                        <a:t>-</a:t>
                      </a:r>
                    </a:p>
                  </a:txBody>
                  <a:tcPr marL="35719" marR="35719" marT="35719" marB="35719" anchor="ctr"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noFill/>
                  </a:tcPr>
                </a:tc>
              </a:tr>
            </a:tbl>
          </a:graphicData>
        </a:graphic>
      </p:graphicFrame>
      <p:sp>
        <p:nvSpPr>
          <p:cNvPr id="338" name="Rate or cost matrix:"/>
          <p:cNvSpPr/>
          <p:nvPr/>
        </p:nvSpPr>
        <p:spPr>
          <a:xfrm>
            <a:off x="4929188" y="3035569"/>
            <a:ext cx="3843897" cy="626129"/>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l">
              <a:defRPr sz="3600" b="1">
                <a:latin typeface="Calibri"/>
                <a:ea typeface="Calibri"/>
                <a:cs typeface="Calibri"/>
                <a:sym typeface="Calibri"/>
              </a:defRPr>
            </a:lvl1pPr>
          </a:lstStyle>
          <a:p>
            <a:r>
              <a:t>Rate or cost matrix:</a:t>
            </a:r>
          </a:p>
        </p:txBody>
      </p:sp>
      <p:graphicFrame>
        <p:nvGraphicFramePr>
          <p:cNvPr id="339" name="Table"/>
          <p:cNvGraphicFramePr/>
          <p:nvPr/>
        </p:nvGraphicFramePr>
        <p:xfrm>
          <a:off x="5161359" y="5933324"/>
          <a:ext cx="3170039" cy="461225"/>
        </p:xfrm>
        <a:graphic>
          <a:graphicData uri="http://schemas.openxmlformats.org/drawingml/2006/table">
            <a:tbl>
              <a:tblPr/>
              <a:tblGrid>
                <a:gridCol w="3170039"/>
              </a:tblGrid>
              <a:tr h="461225">
                <a:tc>
                  <a:txBody>
                    <a:bodyPr/>
                    <a:lstStyle/>
                    <a:p>
                      <a:pPr defTabSz="914400">
                        <a:tabLst>
                          <a:tab pos="914400" algn="l"/>
                        </a:tabLst>
                      </a:pPr>
                      <a:r>
                        <a:rPr sz="1700" i="1">
                          <a:latin typeface="+mn-lt"/>
                          <a:ea typeface="+mn-ea"/>
                          <a:cs typeface="+mn-cs"/>
                        </a:rPr>
                        <a:t>a = rate (or cost) of transition</a:t>
                      </a:r>
                    </a:p>
                  </a:txBody>
                  <a:tcPr marL="35719" marR="35719" marT="35719" marB="35719" anchor="ctr" horzOverflow="overflow">
                    <a:lnL w="0">
                      <a:miter lim="400000"/>
                    </a:lnL>
                    <a:lnR w="0">
                      <a:miter lim="400000"/>
                    </a:lnR>
                    <a:lnT w="0">
                      <a:miter lim="400000"/>
                    </a:lnT>
                    <a:lnB w="0">
                      <a:miter lim="400000"/>
                    </a:lnB>
                    <a:noFill/>
                  </a:tcPr>
                </a:tc>
              </a:tr>
            </a:tbl>
          </a:graphicData>
        </a:graphic>
      </p:graphicFrame>
      <p:sp>
        <p:nvSpPr>
          <p:cNvPr id="340" name="Event-based method #1:   Standard character"/>
          <p:cNvSpPr/>
          <p:nvPr/>
        </p:nvSpPr>
        <p:spPr>
          <a:xfrm>
            <a:off x="294680" y="160734"/>
            <a:ext cx="8376047" cy="129480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p>
            <a:pPr algn="l">
              <a:defRPr sz="4800"/>
            </a:pPr>
            <a:r>
              <a:rPr sz="2400" b="1" dirty="0"/>
              <a:t>Event-based method #1: </a:t>
            </a:r>
          </a:p>
          <a:p>
            <a:pPr algn="l">
              <a:defRPr sz="4800"/>
            </a:pPr>
            <a:r>
              <a:rPr sz="2400" b="1" dirty="0"/>
              <a:t>	Standard character</a:t>
            </a:r>
          </a:p>
        </p:txBody>
      </p:sp>
    </p:spTree>
    <p:extLst>
      <p:ext uri="{BB962C8B-B14F-4D97-AF65-F5344CB8AC3E}">
        <p14:creationId xmlns:p14="http://schemas.microsoft.com/office/powerpoint/2010/main" val="53014120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Assumed model: instantaneous complete range-switching"/>
          <p:cNvSpPr/>
          <p:nvPr/>
        </p:nvSpPr>
        <p:spPr>
          <a:xfrm>
            <a:off x="571500" y="2423974"/>
            <a:ext cx="8224242" cy="349131"/>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indent="133941">
              <a:spcBef>
                <a:spcPts val="1687"/>
              </a:spcBef>
            </a:pPr>
            <a:r>
              <a:t>Assumed model: instantaneous complete range-switching</a:t>
            </a:r>
          </a:p>
        </p:txBody>
      </p:sp>
      <p:sp>
        <p:nvSpPr>
          <p:cNvPr id="343" name="Event-based method #1:   Standard character"/>
          <p:cNvSpPr/>
          <p:nvPr/>
        </p:nvSpPr>
        <p:spPr>
          <a:xfrm>
            <a:off x="294680" y="160734"/>
            <a:ext cx="8376047" cy="129480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p>
            <a:pPr algn="l">
              <a:defRPr sz="4800"/>
            </a:pPr>
            <a:r>
              <a:rPr sz="2400" b="1" dirty="0"/>
              <a:t>Event-based method #1: </a:t>
            </a:r>
          </a:p>
          <a:p>
            <a:pPr algn="l">
              <a:defRPr sz="4800"/>
            </a:pPr>
            <a:r>
              <a:rPr sz="2400" b="1" dirty="0"/>
              <a:t>	Standard character</a:t>
            </a:r>
          </a:p>
        </p:txBody>
      </p:sp>
      <p:pic>
        <p:nvPicPr>
          <p:cNvPr id="344" name="Region capture 26.png" descr="Region capture 26.png"/>
          <p:cNvPicPr>
            <a:picLocks noChangeAspect="1"/>
          </p:cNvPicPr>
          <p:nvPr/>
        </p:nvPicPr>
        <p:blipFill>
          <a:blip r:embed="rId2">
            <a:extLst/>
          </a:blip>
          <a:stretch>
            <a:fillRect/>
          </a:stretch>
        </p:blipFill>
        <p:spPr>
          <a:xfrm>
            <a:off x="776883" y="3220557"/>
            <a:ext cx="7804547" cy="3003436"/>
          </a:xfrm>
          <a:prstGeom prst="rect">
            <a:avLst/>
          </a:prstGeom>
          <a:ln w="25400">
            <a:solidFill>
              <a:srgbClr val="000000"/>
            </a:solidFill>
            <a:miter lim="400000"/>
          </a:ln>
        </p:spPr>
      </p:pic>
      <p:sp>
        <p:nvSpPr>
          <p:cNvPr id="6" name="Ronquist F, Sanmartin I (2011). &quot;Phylogenetic Methods in Biogeography.&quot; Annu Rev Ecol Evol Syst. 2011. 42:441–64"/>
          <p:cNvSpPr/>
          <p:nvPr/>
        </p:nvSpPr>
        <p:spPr>
          <a:xfrm>
            <a:off x="0" y="6456164"/>
            <a:ext cx="4004229" cy="441463"/>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spAutoFit/>
          </a:bodyPr>
          <a:lstStyle/>
          <a:p>
            <a:pPr algn="l">
              <a:defRPr sz="1200"/>
            </a:pPr>
            <a:r>
              <a:rPr dirty="0"/>
              <a:t>Ronquist F, Sanmartin I (2011). "Phylogenetic Methods in Biogeography." </a:t>
            </a:r>
            <a:r>
              <a:rPr i="1" dirty="0"/>
              <a:t>Annu Rev Ecol Evol Syst. </a:t>
            </a:r>
            <a:r>
              <a:rPr dirty="0"/>
              <a:t>2011. 42:441–64</a:t>
            </a:r>
          </a:p>
        </p:txBody>
      </p:sp>
    </p:spTree>
    <p:extLst>
      <p:ext uri="{BB962C8B-B14F-4D97-AF65-F5344CB8AC3E}">
        <p14:creationId xmlns:p14="http://schemas.microsoft.com/office/powerpoint/2010/main" val="41971162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Event-based method #2:   DIVA: Dispersal-vicariance analysis (Ronquist 1997)"/>
          <p:cNvSpPr txBox="1">
            <a:spLocks noGrp="1"/>
          </p:cNvSpPr>
          <p:nvPr>
            <p:ph type="title"/>
          </p:nvPr>
        </p:nvSpPr>
        <p:spPr>
          <a:xfrm>
            <a:off x="294680" y="71437"/>
            <a:ext cx="8483203" cy="1919883"/>
          </a:xfrm>
          <a:prstGeom prst="rect">
            <a:avLst/>
          </a:prstGeom>
        </p:spPr>
        <p:txBody>
          <a:bodyPr>
            <a:normAutofit/>
          </a:bodyPr>
          <a:lstStyle/>
          <a:p>
            <a:pPr algn="l">
              <a:defRPr sz="4800"/>
            </a:pPr>
            <a:r>
              <a:rPr sz="2400" b="1" dirty="0"/>
              <a:t>Event-based method #2: </a:t>
            </a:r>
          </a:p>
          <a:p>
            <a:pPr algn="l">
              <a:defRPr sz="4800"/>
            </a:pPr>
            <a:r>
              <a:rPr sz="2400" b="1" dirty="0"/>
              <a:t>	DIVA: Dispersal-vicariance </a:t>
            </a:r>
            <a:r>
              <a:rPr sz="2400" b="1" dirty="0" smtClean="0"/>
              <a:t>analysis</a:t>
            </a:r>
            <a:r>
              <a:rPr lang="en-US" sz="2400" b="1" dirty="0" smtClean="0"/>
              <a:t> </a:t>
            </a:r>
            <a:r>
              <a:rPr sz="2400" b="1" dirty="0" smtClean="0"/>
              <a:t>(</a:t>
            </a:r>
            <a:r>
              <a:rPr sz="2400" b="1" dirty="0"/>
              <a:t>Ronquist 1997)</a:t>
            </a:r>
          </a:p>
        </p:txBody>
      </p:sp>
      <p:sp>
        <p:nvSpPr>
          <p:cNvPr id="348" name="Ronquist F, Sanmartin I (2011). &quot;Phylogenetic Methods in Biogeography.&quot; Annu Rev Ecol Evol Syst. 2011. 42:441–64"/>
          <p:cNvSpPr/>
          <p:nvPr/>
        </p:nvSpPr>
        <p:spPr>
          <a:xfrm>
            <a:off x="0" y="6456164"/>
            <a:ext cx="4004229" cy="441463"/>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spAutoFit/>
          </a:bodyPr>
          <a:lstStyle/>
          <a:p>
            <a:pPr algn="l">
              <a:defRPr sz="1200"/>
            </a:pPr>
            <a:r>
              <a:rPr dirty="0"/>
              <a:t>Ronquist F, Sanmartin I (2011). "Phylogenetic Methods in Biogeography." </a:t>
            </a:r>
            <a:r>
              <a:rPr i="1" dirty="0"/>
              <a:t>Annu Rev Ecol Evol Syst. </a:t>
            </a:r>
            <a:r>
              <a:rPr dirty="0"/>
              <a:t>2011. 42:441–64</a:t>
            </a:r>
          </a:p>
        </p:txBody>
      </p:sp>
      <p:sp>
        <p:nvSpPr>
          <p:cNvPr id="349" name="Lineages are allowed to live in all of the areas                           areas: A, B, C            ranges could be: A, B, C, AB, BC,  AC, ABC)"/>
          <p:cNvSpPr/>
          <p:nvPr/>
        </p:nvSpPr>
        <p:spPr>
          <a:xfrm>
            <a:off x="455414" y="2380656"/>
            <a:ext cx="8224242" cy="1180127"/>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p>
            <a:pPr lvl="1" indent="133941">
              <a:spcBef>
                <a:spcPts val="1687"/>
              </a:spcBef>
            </a:pPr>
            <a:r>
              <a:rPr dirty="0"/>
              <a:t>Lineages are allowed to live in all of the areas</a:t>
            </a:r>
            <a:br>
              <a:rPr dirty="0"/>
            </a:br>
            <a:r>
              <a:rPr dirty="0"/>
              <a:t>                          areas: A, B, C</a:t>
            </a:r>
            <a:br>
              <a:rPr dirty="0"/>
            </a:br>
            <a:r>
              <a:rPr dirty="0"/>
              <a:t>           ranges could be: A, B, C, AB, BC,  AC, ABC)</a:t>
            </a:r>
            <a:br>
              <a:rPr dirty="0"/>
            </a:br>
            <a:endParaRPr dirty="0"/>
          </a:p>
        </p:txBody>
      </p:sp>
    </p:spTree>
    <p:extLst>
      <p:ext uri="{BB962C8B-B14F-4D97-AF65-F5344CB8AC3E}">
        <p14:creationId xmlns:p14="http://schemas.microsoft.com/office/powerpoint/2010/main" val="263500321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Event-based method #2:   DIVA: Dispersal-vicariance analysis"/>
          <p:cNvSpPr txBox="1">
            <a:spLocks noGrp="1"/>
          </p:cNvSpPr>
          <p:nvPr>
            <p:ph type="title"/>
          </p:nvPr>
        </p:nvSpPr>
        <p:spPr>
          <a:xfrm>
            <a:off x="205383" y="71437"/>
            <a:ext cx="8376047" cy="1294805"/>
          </a:xfrm>
          <a:prstGeom prst="rect">
            <a:avLst/>
          </a:prstGeom>
        </p:spPr>
        <p:txBody>
          <a:bodyPr>
            <a:normAutofit/>
          </a:bodyPr>
          <a:lstStyle/>
          <a:p>
            <a:pPr algn="l">
              <a:defRPr sz="4800"/>
            </a:pPr>
            <a:r>
              <a:rPr sz="2400" b="1" dirty="0"/>
              <a:t>Event-based method #2: </a:t>
            </a:r>
          </a:p>
          <a:p>
            <a:pPr algn="l">
              <a:defRPr sz="4800"/>
            </a:pPr>
            <a:r>
              <a:rPr sz="2400" b="1" dirty="0"/>
              <a:t>	DIVA: Dispersal-vicariance analysis</a:t>
            </a:r>
          </a:p>
        </p:txBody>
      </p:sp>
      <p:sp>
        <p:nvSpPr>
          <p:cNvPr id="353" name="Dispersal and extinction events     (along branches) have cost 1:…"/>
          <p:cNvSpPr/>
          <p:nvPr/>
        </p:nvSpPr>
        <p:spPr>
          <a:xfrm>
            <a:off x="455414" y="1410891"/>
            <a:ext cx="8224242" cy="266014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p>
            <a:pPr lvl="1" indent="133941">
              <a:spcBef>
                <a:spcPts val="1687"/>
              </a:spcBef>
            </a:pPr>
            <a:endParaRPr/>
          </a:p>
          <a:p>
            <a:pPr lvl="1" indent="133941">
              <a:spcBef>
                <a:spcPts val="1687"/>
              </a:spcBef>
            </a:pPr>
            <a:r>
              <a:t>Dispersal and extinction events</a:t>
            </a:r>
            <a:br/>
            <a:r>
              <a:t>    (along branches) have cost 1:</a:t>
            </a:r>
          </a:p>
          <a:p>
            <a:pPr lvl="1" indent="133941">
              <a:spcBef>
                <a:spcPts val="1687"/>
              </a:spcBef>
            </a:pPr>
            <a:r>
              <a:t>                            A =&gt; AB (“dispersal” event)</a:t>
            </a:r>
            <a:br/>
            <a:r>
              <a:t>                          AB =&gt; B   (“extinction” event)</a:t>
            </a:r>
          </a:p>
          <a:p>
            <a:pPr lvl="1" indent="133941">
              <a:spcBef>
                <a:spcPts val="1687"/>
              </a:spcBef>
            </a:pPr>
            <a:r>
              <a:t/>
            </a:r>
            <a:br/>
            <a:endParaRPr/>
          </a:p>
        </p:txBody>
      </p:sp>
      <p:sp>
        <p:nvSpPr>
          <p:cNvPr id="5" name="Ronquist F, Sanmartin I (2011). &quot;Phylogenetic Methods in Biogeography.&quot; Annu Rev Ecol Evol Syst. 2011. 42:441–64"/>
          <p:cNvSpPr/>
          <p:nvPr/>
        </p:nvSpPr>
        <p:spPr>
          <a:xfrm>
            <a:off x="0" y="6456164"/>
            <a:ext cx="4004229" cy="441463"/>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spAutoFit/>
          </a:bodyPr>
          <a:lstStyle/>
          <a:p>
            <a:pPr algn="l">
              <a:defRPr sz="1200"/>
            </a:pPr>
            <a:r>
              <a:rPr dirty="0"/>
              <a:t>Ronquist F, Sanmartin I (2011). "Phylogenetic Methods in Biogeography." </a:t>
            </a:r>
            <a:r>
              <a:rPr i="1" dirty="0"/>
              <a:t>Annu Rev Ecol Evol Syst. </a:t>
            </a:r>
            <a:r>
              <a:rPr dirty="0"/>
              <a:t>2011. 42:441–64</a:t>
            </a:r>
          </a:p>
        </p:txBody>
      </p:sp>
    </p:spTree>
    <p:extLst>
      <p:ext uri="{BB962C8B-B14F-4D97-AF65-F5344CB8AC3E}">
        <p14:creationId xmlns:p14="http://schemas.microsoft.com/office/powerpoint/2010/main" val="147656832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Event-based method #2:   DIVA: Dispersal-vicariance analysis"/>
          <p:cNvSpPr txBox="1">
            <a:spLocks noGrp="1"/>
          </p:cNvSpPr>
          <p:nvPr>
            <p:ph type="title"/>
          </p:nvPr>
        </p:nvSpPr>
        <p:spPr>
          <a:xfrm>
            <a:off x="205383" y="71437"/>
            <a:ext cx="8376047" cy="1294805"/>
          </a:xfrm>
          <a:prstGeom prst="rect">
            <a:avLst/>
          </a:prstGeom>
        </p:spPr>
        <p:txBody>
          <a:bodyPr>
            <a:normAutofit/>
          </a:bodyPr>
          <a:lstStyle/>
          <a:p>
            <a:pPr algn="l">
              <a:defRPr sz="4800"/>
            </a:pPr>
            <a:r>
              <a:rPr sz="2400" b="1" dirty="0"/>
              <a:t>Event-based method #2: </a:t>
            </a:r>
          </a:p>
          <a:p>
            <a:pPr algn="l">
              <a:defRPr sz="4800"/>
            </a:pPr>
            <a:r>
              <a:rPr sz="2400" b="1" dirty="0"/>
              <a:t>	DIVA: Dispersal-vicariance analysis</a:t>
            </a:r>
          </a:p>
        </p:txBody>
      </p:sp>
      <p:pic>
        <p:nvPicPr>
          <p:cNvPr id="357" name="Region capture 27.tiff" descr="Region capture 27.tiff"/>
          <p:cNvPicPr>
            <a:picLocks noChangeAspect="1"/>
          </p:cNvPicPr>
          <p:nvPr/>
        </p:nvPicPr>
        <p:blipFill>
          <a:blip r:embed="rId2">
            <a:extLst/>
          </a:blip>
          <a:srcRect l="811" t="1102" r="11635"/>
          <a:stretch>
            <a:fillRect/>
          </a:stretch>
        </p:blipFill>
        <p:spPr>
          <a:xfrm>
            <a:off x="2795509" y="1445759"/>
            <a:ext cx="4964907" cy="5241306"/>
          </a:xfrm>
          <a:prstGeom prst="rect">
            <a:avLst/>
          </a:prstGeom>
          <a:ln w="12700">
            <a:miter lim="400000"/>
          </a:ln>
        </p:spPr>
      </p:pic>
      <p:sp>
        <p:nvSpPr>
          <p:cNvPr id="358" name="Rectangle"/>
          <p:cNvSpPr/>
          <p:nvPr/>
        </p:nvSpPr>
        <p:spPr>
          <a:xfrm>
            <a:off x="2687836" y="2794992"/>
            <a:ext cx="4947047" cy="3857625"/>
          </a:xfrm>
          <a:prstGeom prst="rect">
            <a:avLst/>
          </a:prstGeom>
          <a:solidFill>
            <a:srgbClr val="FFFFFF"/>
          </a:solidFill>
          <a:ln w="12700">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 name="Ronquist F, Sanmartin I (2011). &quot;Phylogenetic Methods in Biogeography.&quot; Annu Rev Ecol Evol Syst. 2011. 42:441–64"/>
          <p:cNvSpPr/>
          <p:nvPr/>
        </p:nvSpPr>
        <p:spPr>
          <a:xfrm>
            <a:off x="0" y="6456164"/>
            <a:ext cx="4004229" cy="441463"/>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spAutoFit/>
          </a:bodyPr>
          <a:lstStyle/>
          <a:p>
            <a:pPr algn="l">
              <a:defRPr sz="1200"/>
            </a:pPr>
            <a:r>
              <a:rPr dirty="0"/>
              <a:t>Ronquist F, Sanmartin I (2011). "Phylogenetic Methods in Biogeography." </a:t>
            </a:r>
            <a:r>
              <a:rPr i="1" dirty="0"/>
              <a:t>Annu Rev Ecol Evol Syst. </a:t>
            </a:r>
            <a:r>
              <a:rPr dirty="0"/>
              <a:t>2011. 42:441–64</a:t>
            </a:r>
          </a:p>
        </p:txBody>
      </p:sp>
    </p:spTree>
    <p:extLst>
      <p:ext uri="{BB962C8B-B14F-4D97-AF65-F5344CB8AC3E}">
        <p14:creationId xmlns:p14="http://schemas.microsoft.com/office/powerpoint/2010/main" val="13490580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Event-based method #2:   DIVA: Dispersal-vicariance analysis"/>
          <p:cNvSpPr txBox="1">
            <a:spLocks noGrp="1"/>
          </p:cNvSpPr>
          <p:nvPr>
            <p:ph type="title"/>
          </p:nvPr>
        </p:nvSpPr>
        <p:spPr>
          <a:xfrm>
            <a:off x="205383" y="71437"/>
            <a:ext cx="8376047" cy="1294805"/>
          </a:xfrm>
          <a:prstGeom prst="rect">
            <a:avLst/>
          </a:prstGeom>
        </p:spPr>
        <p:txBody>
          <a:bodyPr>
            <a:normAutofit/>
          </a:bodyPr>
          <a:lstStyle/>
          <a:p>
            <a:pPr algn="l">
              <a:defRPr sz="4800"/>
            </a:pPr>
            <a:r>
              <a:rPr sz="2400" b="1" dirty="0"/>
              <a:t>Event-based method #2: </a:t>
            </a:r>
          </a:p>
          <a:p>
            <a:pPr algn="l">
              <a:defRPr sz="4800"/>
            </a:pPr>
            <a:r>
              <a:rPr sz="2400" b="1" dirty="0"/>
              <a:t>	DIVA: Dispersal-vicariance analysis</a:t>
            </a:r>
          </a:p>
        </p:txBody>
      </p:sp>
      <p:sp>
        <p:nvSpPr>
          <p:cNvPr id="362" name="Vicariance events (at speciation) have cost 0:                              AB =&gt; A, B"/>
          <p:cNvSpPr/>
          <p:nvPr/>
        </p:nvSpPr>
        <p:spPr>
          <a:xfrm>
            <a:off x="455414" y="1410891"/>
            <a:ext cx="8224242" cy="2351474"/>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p>
            <a:pPr lvl="1" indent="133941">
              <a:spcBef>
                <a:spcPts val="1687"/>
              </a:spcBef>
            </a:pPr>
            <a:endParaRPr sz="2400" dirty="0"/>
          </a:p>
          <a:p>
            <a:pPr lvl="1" indent="133941">
              <a:spcBef>
                <a:spcPts val="1687"/>
              </a:spcBef>
            </a:pPr>
            <a:r>
              <a:rPr sz="2400" dirty="0"/>
              <a:t>Vicariance events (at speciation) have cost 0: </a:t>
            </a:r>
            <a:br>
              <a:rPr sz="2400" dirty="0"/>
            </a:br>
            <a:r>
              <a:rPr sz="2400" dirty="0"/>
              <a:t>                            AB =&gt; A, B</a:t>
            </a:r>
          </a:p>
          <a:p>
            <a:pPr lvl="1" indent="133941">
              <a:spcBef>
                <a:spcPts val="1687"/>
              </a:spcBef>
            </a:pPr>
            <a:r>
              <a:rPr sz="2400" dirty="0"/>
              <a:t/>
            </a:r>
            <a:br>
              <a:rPr sz="2400" dirty="0"/>
            </a:br>
            <a:endParaRPr sz="2400" dirty="0"/>
          </a:p>
        </p:txBody>
      </p:sp>
      <p:sp>
        <p:nvSpPr>
          <p:cNvPr id="5" name="Ronquist F, Sanmartin I (2011). &quot;Phylogenetic Methods in Biogeography.&quot; Annu Rev Ecol Evol Syst. 2011. 42:441–64"/>
          <p:cNvSpPr/>
          <p:nvPr/>
        </p:nvSpPr>
        <p:spPr>
          <a:xfrm>
            <a:off x="0" y="6456164"/>
            <a:ext cx="4004229" cy="441463"/>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spAutoFit/>
          </a:bodyPr>
          <a:lstStyle/>
          <a:p>
            <a:pPr algn="l">
              <a:defRPr sz="1200"/>
            </a:pPr>
            <a:r>
              <a:rPr dirty="0"/>
              <a:t>Ronquist F, Sanmartin I (2011). "Phylogenetic Methods in Biogeography." </a:t>
            </a:r>
            <a:r>
              <a:rPr i="1" dirty="0"/>
              <a:t>Annu Rev Ecol Evol Syst. </a:t>
            </a:r>
            <a:r>
              <a:rPr dirty="0"/>
              <a:t>2011. 42:441–64</a:t>
            </a:r>
          </a:p>
        </p:txBody>
      </p:sp>
    </p:spTree>
    <p:extLst>
      <p:ext uri="{BB962C8B-B14F-4D97-AF65-F5344CB8AC3E}">
        <p14:creationId xmlns:p14="http://schemas.microsoft.com/office/powerpoint/2010/main" val="227659765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Event-based method #2:   DIVA: Dispersal-vicariance analysis"/>
          <p:cNvSpPr txBox="1">
            <a:spLocks noGrp="1"/>
          </p:cNvSpPr>
          <p:nvPr>
            <p:ph type="title"/>
          </p:nvPr>
        </p:nvSpPr>
        <p:spPr>
          <a:xfrm>
            <a:off x="205383" y="71437"/>
            <a:ext cx="8376047" cy="1294805"/>
          </a:xfrm>
          <a:prstGeom prst="rect">
            <a:avLst/>
          </a:prstGeom>
        </p:spPr>
        <p:txBody>
          <a:bodyPr>
            <a:normAutofit/>
          </a:bodyPr>
          <a:lstStyle/>
          <a:p>
            <a:pPr algn="l">
              <a:defRPr sz="4800"/>
            </a:pPr>
            <a:r>
              <a:rPr sz="2400" b="1" dirty="0"/>
              <a:t>Event-based method #2: </a:t>
            </a:r>
          </a:p>
          <a:p>
            <a:pPr algn="l">
              <a:defRPr sz="4800"/>
            </a:pPr>
            <a:r>
              <a:rPr sz="2400" b="1" dirty="0"/>
              <a:t>	DIVA: Dispersal-vicariance analysis</a:t>
            </a:r>
          </a:p>
        </p:txBody>
      </p:sp>
      <p:pic>
        <p:nvPicPr>
          <p:cNvPr id="366" name="Region capture 27.tiff" descr="Region capture 27.tiff"/>
          <p:cNvPicPr>
            <a:picLocks noChangeAspect="1"/>
          </p:cNvPicPr>
          <p:nvPr/>
        </p:nvPicPr>
        <p:blipFill>
          <a:blip r:embed="rId2">
            <a:extLst/>
          </a:blip>
          <a:srcRect l="811" t="1102" r="11635"/>
          <a:stretch>
            <a:fillRect/>
          </a:stretch>
        </p:blipFill>
        <p:spPr>
          <a:xfrm>
            <a:off x="2795509" y="1445759"/>
            <a:ext cx="4964907" cy="5241306"/>
          </a:xfrm>
          <a:prstGeom prst="rect">
            <a:avLst/>
          </a:prstGeom>
          <a:ln w="12700">
            <a:miter lim="400000"/>
          </a:ln>
        </p:spPr>
      </p:pic>
      <p:sp>
        <p:nvSpPr>
          <p:cNvPr id="367" name="Rectangle"/>
          <p:cNvSpPr/>
          <p:nvPr/>
        </p:nvSpPr>
        <p:spPr>
          <a:xfrm>
            <a:off x="2687836" y="2794992"/>
            <a:ext cx="4947047" cy="3857625"/>
          </a:xfrm>
          <a:prstGeom prst="rect">
            <a:avLst/>
          </a:prstGeom>
          <a:solidFill>
            <a:srgbClr val="FFFFFF"/>
          </a:solidFill>
          <a:ln w="12700">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 name="Ronquist F, Sanmartin I (2011). &quot;Phylogenetic Methods in Biogeography.&quot; Annu Rev Ecol Evol Syst. 2011. 42:441–64"/>
          <p:cNvSpPr/>
          <p:nvPr/>
        </p:nvSpPr>
        <p:spPr>
          <a:xfrm>
            <a:off x="0" y="6456164"/>
            <a:ext cx="4004229" cy="441463"/>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spAutoFit/>
          </a:bodyPr>
          <a:lstStyle/>
          <a:p>
            <a:pPr algn="l">
              <a:defRPr sz="1200"/>
            </a:pPr>
            <a:r>
              <a:rPr dirty="0"/>
              <a:t>Ronquist F, Sanmartin I (2011). "Phylogenetic Methods in Biogeography." </a:t>
            </a:r>
            <a:r>
              <a:rPr i="1" dirty="0"/>
              <a:t>Annu Rev Ecol Evol Syst. </a:t>
            </a:r>
            <a:r>
              <a:rPr dirty="0"/>
              <a:t>2011. 42:441–64</a:t>
            </a:r>
          </a:p>
        </p:txBody>
      </p:sp>
    </p:spTree>
    <p:extLst>
      <p:ext uri="{BB962C8B-B14F-4D97-AF65-F5344CB8AC3E}">
        <p14:creationId xmlns:p14="http://schemas.microsoft.com/office/powerpoint/2010/main" val="2848003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 name="droppedImage.tiff" descr="droppedImage.tiff"/>
          <p:cNvPicPr>
            <a:picLocks noChangeAspect="1"/>
          </p:cNvPicPr>
          <p:nvPr/>
        </p:nvPicPr>
        <p:blipFill>
          <a:blip r:embed="rId2">
            <a:extLst/>
          </a:blip>
          <a:stretch>
            <a:fillRect/>
          </a:stretch>
        </p:blipFill>
        <p:spPr>
          <a:xfrm>
            <a:off x="420712" y="767953"/>
            <a:ext cx="8169648" cy="5831086"/>
          </a:xfrm>
          <a:prstGeom prst="rect">
            <a:avLst/>
          </a:prstGeom>
          <a:ln w="12700">
            <a:miter lim="400000"/>
          </a:ln>
        </p:spPr>
      </p:pic>
      <p:sp>
        <p:nvSpPr>
          <p:cNvPr id="147" name="What is historical biogeography?"/>
          <p:cNvSpPr txBox="1">
            <a:spLocks noGrp="1"/>
          </p:cNvSpPr>
          <p:nvPr>
            <p:ph type="title"/>
          </p:nvPr>
        </p:nvSpPr>
        <p:spPr>
          <a:xfrm>
            <a:off x="187523" y="-241102"/>
            <a:ext cx="7956352" cy="1071563"/>
          </a:xfrm>
          <a:prstGeom prst="rect">
            <a:avLst/>
          </a:prstGeom>
        </p:spPr>
        <p:txBody>
          <a:bodyPr>
            <a:normAutofit fontScale="90000"/>
          </a:bodyPr>
          <a:lstStyle>
            <a:lvl1pPr algn="l">
              <a:defRPr sz="4800" b="1"/>
            </a:lvl1pPr>
          </a:lstStyle>
          <a:p>
            <a:pPr>
              <a:defRPr b="0"/>
            </a:pPr>
            <a:r>
              <a:rPr b="1"/>
              <a:t>What is historical biogeography?</a:t>
            </a:r>
          </a:p>
        </p:txBody>
      </p:sp>
      <p:sp>
        <p:nvSpPr>
          <p:cNvPr id="148" name="Rectangle"/>
          <p:cNvSpPr/>
          <p:nvPr/>
        </p:nvSpPr>
        <p:spPr>
          <a:xfrm>
            <a:off x="6866930" y="4089797"/>
            <a:ext cx="1509117" cy="2393156"/>
          </a:xfrm>
          <a:prstGeom prst="rect">
            <a:avLst/>
          </a:prstGeom>
          <a:solidFill>
            <a:srgbClr val="FFFFFF"/>
          </a:solidFill>
          <a:ln w="12700">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201853337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Event-based method #2:   DIVA: Dispersal-vicariance analysis"/>
          <p:cNvSpPr txBox="1">
            <a:spLocks noGrp="1"/>
          </p:cNvSpPr>
          <p:nvPr>
            <p:ph type="title"/>
          </p:nvPr>
        </p:nvSpPr>
        <p:spPr>
          <a:xfrm>
            <a:off x="205383" y="71437"/>
            <a:ext cx="8376047" cy="1294805"/>
          </a:xfrm>
          <a:prstGeom prst="rect">
            <a:avLst/>
          </a:prstGeom>
        </p:spPr>
        <p:txBody>
          <a:bodyPr>
            <a:normAutofit/>
          </a:bodyPr>
          <a:lstStyle/>
          <a:p>
            <a:pPr algn="l">
              <a:defRPr sz="4800"/>
            </a:pPr>
            <a:r>
              <a:rPr sz="2400" b="1" dirty="0"/>
              <a:t>Event-based method #2: </a:t>
            </a:r>
          </a:p>
          <a:p>
            <a:pPr algn="l">
              <a:defRPr sz="4800"/>
            </a:pPr>
            <a:r>
              <a:rPr sz="2400" b="1" dirty="0"/>
              <a:t>	DIVA: Dispersal-vicariance analysis</a:t>
            </a:r>
          </a:p>
        </p:txBody>
      </p:sp>
      <p:pic>
        <p:nvPicPr>
          <p:cNvPr id="371" name="Region capture 27.tiff" descr="Region capture 27.tiff"/>
          <p:cNvPicPr>
            <a:picLocks noChangeAspect="1"/>
          </p:cNvPicPr>
          <p:nvPr/>
        </p:nvPicPr>
        <p:blipFill>
          <a:blip r:embed="rId2">
            <a:extLst/>
          </a:blip>
          <a:srcRect l="811" t="1102" r="11635"/>
          <a:stretch>
            <a:fillRect/>
          </a:stretch>
        </p:blipFill>
        <p:spPr>
          <a:xfrm>
            <a:off x="2795509" y="1445759"/>
            <a:ext cx="4964907" cy="5241306"/>
          </a:xfrm>
          <a:prstGeom prst="rect">
            <a:avLst/>
          </a:prstGeom>
          <a:ln w="12700">
            <a:miter lim="400000"/>
          </a:ln>
        </p:spPr>
      </p:pic>
      <p:sp>
        <p:nvSpPr>
          <p:cNvPr id="5" name="Ronquist F, Sanmartin I (2011). &quot;Phylogenetic Methods in Biogeography.&quot; Annu Rev Ecol Evol Syst. 2011. 42:441–64"/>
          <p:cNvSpPr/>
          <p:nvPr/>
        </p:nvSpPr>
        <p:spPr>
          <a:xfrm>
            <a:off x="0" y="6456164"/>
            <a:ext cx="4004229" cy="441463"/>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spAutoFit/>
          </a:bodyPr>
          <a:lstStyle/>
          <a:p>
            <a:pPr algn="l">
              <a:defRPr sz="1200"/>
            </a:pPr>
            <a:r>
              <a:rPr dirty="0"/>
              <a:t>Ronquist F, Sanmartin I (2011). "Phylogenetic Methods in Biogeography." </a:t>
            </a:r>
            <a:r>
              <a:rPr i="1" dirty="0"/>
              <a:t>Annu Rev Ecol Evol Syst. </a:t>
            </a:r>
            <a:r>
              <a:rPr dirty="0"/>
              <a:t>2011. 42:441–64</a:t>
            </a:r>
          </a:p>
        </p:txBody>
      </p:sp>
    </p:spTree>
    <p:extLst>
      <p:ext uri="{BB962C8B-B14F-4D97-AF65-F5344CB8AC3E}">
        <p14:creationId xmlns:p14="http://schemas.microsoft.com/office/powerpoint/2010/main" val="309017068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rogram: “LAGRANGE” e.g., Ree &amp; Smith (2008) Hawaiian Psychotria"/>
          <p:cNvSpPr/>
          <p:nvPr/>
        </p:nvSpPr>
        <p:spPr>
          <a:xfrm>
            <a:off x="178594" y="991195"/>
            <a:ext cx="6223992" cy="5612109"/>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p>
            <a:pPr algn="l">
              <a:defRPr sz="3600" b="1">
                <a:latin typeface="Calibri"/>
                <a:ea typeface="Calibri"/>
                <a:cs typeface="Calibri"/>
                <a:sym typeface="Calibri"/>
              </a:defRPr>
            </a:pPr>
            <a:endParaRPr sz="2400" dirty="0"/>
          </a:p>
          <a:p>
            <a:pPr algn="l">
              <a:defRPr sz="3600" b="1">
                <a:latin typeface="Calibri"/>
                <a:ea typeface="Calibri"/>
                <a:cs typeface="Calibri"/>
                <a:sym typeface="Calibri"/>
              </a:defRPr>
            </a:pPr>
            <a:r>
              <a:rPr sz="2400" dirty="0"/>
              <a:t>Program: “LAGRANGE”</a:t>
            </a:r>
          </a:p>
          <a:p>
            <a:pPr algn="l">
              <a:defRPr sz="3600">
                <a:latin typeface="Calibri"/>
                <a:ea typeface="Calibri"/>
                <a:cs typeface="Calibri"/>
                <a:sym typeface="Calibri"/>
              </a:defRPr>
            </a:pPr>
            <a:r>
              <a:rPr sz="2400" dirty="0"/>
              <a:t>e.g., Ree &amp; Smith (2008) Hawaiian</a:t>
            </a:r>
            <a:br>
              <a:rPr sz="2400" dirty="0"/>
            </a:br>
            <a:r>
              <a:rPr sz="2400" i="1" dirty="0"/>
              <a:t>Psychotria</a:t>
            </a:r>
          </a:p>
          <a:p>
            <a:pPr algn="l">
              <a:defRPr sz="3600">
                <a:latin typeface="Calibri"/>
                <a:ea typeface="Calibri"/>
                <a:cs typeface="Calibri"/>
                <a:sym typeface="Calibri"/>
              </a:defRPr>
            </a:pPr>
            <a:endParaRPr sz="2400" i="1" dirty="0"/>
          </a:p>
          <a:p>
            <a:pPr algn="l">
              <a:defRPr sz="3600">
                <a:latin typeface="Calibri"/>
                <a:ea typeface="Calibri"/>
                <a:cs typeface="Calibri"/>
                <a:sym typeface="Calibri"/>
              </a:defRPr>
            </a:pPr>
            <a:endParaRPr sz="2400" i="1" dirty="0"/>
          </a:p>
          <a:p>
            <a:pPr algn="l">
              <a:defRPr sz="3600">
                <a:latin typeface="Calibri"/>
                <a:ea typeface="Calibri"/>
                <a:cs typeface="Calibri"/>
                <a:sym typeface="Calibri"/>
              </a:defRPr>
            </a:pPr>
            <a:endParaRPr sz="2400" i="1" dirty="0"/>
          </a:p>
          <a:p>
            <a:pPr algn="l">
              <a:defRPr sz="3600">
                <a:latin typeface="Calibri"/>
                <a:ea typeface="Calibri"/>
                <a:cs typeface="Calibri"/>
                <a:sym typeface="Calibri"/>
              </a:defRPr>
            </a:pPr>
            <a:endParaRPr sz="2400" i="1" dirty="0"/>
          </a:p>
          <a:p>
            <a:pPr algn="l">
              <a:defRPr sz="3600">
                <a:latin typeface="Calibri"/>
                <a:ea typeface="Calibri"/>
                <a:cs typeface="Calibri"/>
                <a:sym typeface="Calibri"/>
              </a:defRPr>
            </a:pPr>
            <a:endParaRPr sz="2400" i="1" dirty="0"/>
          </a:p>
          <a:p>
            <a:pPr algn="l">
              <a:defRPr sz="3600">
                <a:latin typeface="Calibri"/>
                <a:ea typeface="Calibri"/>
                <a:cs typeface="Calibri"/>
                <a:sym typeface="Calibri"/>
              </a:defRPr>
            </a:pPr>
            <a:endParaRPr sz="2400" i="1" dirty="0"/>
          </a:p>
          <a:p>
            <a:pPr algn="l">
              <a:defRPr sz="3600">
                <a:latin typeface="Calibri"/>
                <a:ea typeface="Calibri"/>
                <a:cs typeface="Calibri"/>
                <a:sym typeface="Calibri"/>
              </a:defRPr>
            </a:pPr>
            <a:endParaRPr sz="2400" i="1" dirty="0"/>
          </a:p>
          <a:p>
            <a:pPr algn="l">
              <a:defRPr sz="3600">
                <a:latin typeface="Calibri"/>
                <a:ea typeface="Calibri"/>
                <a:cs typeface="Calibri"/>
                <a:sym typeface="Calibri"/>
              </a:defRPr>
            </a:pPr>
            <a:endParaRPr sz="2400" i="1" dirty="0"/>
          </a:p>
          <a:p>
            <a:pPr algn="l">
              <a:defRPr sz="3600">
                <a:latin typeface="Calibri"/>
                <a:ea typeface="Calibri"/>
                <a:cs typeface="Calibri"/>
                <a:sym typeface="Calibri"/>
              </a:defRPr>
            </a:pPr>
            <a:endParaRPr sz="2400" i="1" dirty="0"/>
          </a:p>
          <a:p>
            <a:pPr algn="l">
              <a:defRPr sz="3600">
                <a:latin typeface="Calibri"/>
                <a:ea typeface="Calibri"/>
                <a:cs typeface="Calibri"/>
                <a:sym typeface="Calibri"/>
              </a:defRPr>
            </a:pPr>
            <a:endParaRPr sz="2400" i="1" dirty="0"/>
          </a:p>
          <a:p>
            <a:pPr algn="l">
              <a:defRPr sz="3600">
                <a:latin typeface="Calibri"/>
                <a:ea typeface="Calibri"/>
                <a:cs typeface="Calibri"/>
                <a:sym typeface="Calibri"/>
              </a:defRPr>
            </a:pPr>
            <a:r>
              <a:rPr sz="2400" dirty="0"/>
              <a:t>	</a:t>
            </a:r>
          </a:p>
        </p:txBody>
      </p:sp>
      <p:pic>
        <p:nvPicPr>
          <p:cNvPr id="374" name="image.png" descr="image.png"/>
          <p:cNvPicPr>
            <a:picLocks/>
          </p:cNvPicPr>
          <p:nvPr/>
        </p:nvPicPr>
        <p:blipFill>
          <a:blip r:embed="rId2">
            <a:extLst/>
          </a:blip>
          <a:stretch>
            <a:fillRect/>
          </a:stretch>
        </p:blipFill>
        <p:spPr>
          <a:xfrm>
            <a:off x="285155" y="2982516"/>
            <a:ext cx="4281488" cy="3690938"/>
          </a:xfrm>
          <a:prstGeom prst="rect">
            <a:avLst/>
          </a:prstGeom>
        </p:spPr>
      </p:pic>
      <p:pic>
        <p:nvPicPr>
          <p:cNvPr id="375" name="image.png" descr="image.png"/>
          <p:cNvPicPr>
            <a:picLocks/>
          </p:cNvPicPr>
          <p:nvPr/>
        </p:nvPicPr>
        <p:blipFill>
          <a:blip r:embed="rId3">
            <a:extLst/>
          </a:blip>
          <a:stretch>
            <a:fillRect/>
          </a:stretch>
        </p:blipFill>
        <p:spPr>
          <a:xfrm>
            <a:off x="4768453" y="1009055"/>
            <a:ext cx="4339828" cy="5715000"/>
          </a:xfrm>
          <a:prstGeom prst="rect">
            <a:avLst/>
          </a:prstGeom>
        </p:spPr>
      </p:pic>
      <p:sp>
        <p:nvSpPr>
          <p:cNvPr id="376" name="Event-based method #3:   DEC: Dispersal-extinction cladogenesis"/>
          <p:cNvSpPr/>
          <p:nvPr/>
        </p:nvSpPr>
        <p:spPr>
          <a:xfrm>
            <a:off x="205383" y="71437"/>
            <a:ext cx="9108281" cy="129480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p>
            <a:pPr algn="l">
              <a:defRPr sz="4800"/>
            </a:pPr>
            <a:r>
              <a:rPr sz="2400" b="1" dirty="0"/>
              <a:t>Event-based method #3: </a:t>
            </a:r>
          </a:p>
          <a:p>
            <a:pPr algn="l">
              <a:defRPr sz="4800"/>
            </a:pPr>
            <a:r>
              <a:rPr sz="2400" b="1" dirty="0"/>
              <a:t>	DEC: Dispersal-extinction cladogenesis</a:t>
            </a:r>
          </a:p>
        </p:txBody>
      </p:sp>
    </p:spTree>
    <p:extLst>
      <p:ext uri="{BB962C8B-B14F-4D97-AF65-F5344CB8AC3E}">
        <p14:creationId xmlns:p14="http://schemas.microsoft.com/office/powerpoint/2010/main" val="111068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Cladogenesis -- range evolution at speciation events (LAGRANGE model)"/>
          <p:cNvSpPr txBox="1">
            <a:spLocks noGrp="1"/>
          </p:cNvSpPr>
          <p:nvPr>
            <p:ph type="body" sz="quarter" idx="1"/>
          </p:nvPr>
        </p:nvSpPr>
        <p:spPr>
          <a:xfrm>
            <a:off x="1062633" y="1946672"/>
            <a:ext cx="7358063" cy="946547"/>
          </a:xfrm>
          <a:prstGeom prst="rect">
            <a:avLst/>
          </a:prstGeom>
        </p:spPr>
        <p:txBody>
          <a:bodyPr>
            <a:normAutofit fontScale="92500" lnSpcReduction="10000"/>
          </a:bodyPr>
          <a:lstStyle/>
          <a:p>
            <a:pPr marL="0" indent="0">
              <a:buNone/>
            </a:pPr>
            <a:r>
              <a:rPr b="1" dirty="0"/>
              <a:t>Cladogenesis</a:t>
            </a:r>
            <a:r>
              <a:rPr dirty="0"/>
              <a:t> -- range evolution at speciation events </a:t>
            </a:r>
            <a:r>
              <a:rPr b="1" dirty="0"/>
              <a:t>(LAGRANGE model)</a:t>
            </a:r>
          </a:p>
        </p:txBody>
      </p:sp>
      <p:sp>
        <p:nvSpPr>
          <p:cNvPr id="379" name="Probabilites per speciation event:"/>
          <p:cNvSpPr/>
          <p:nvPr/>
        </p:nvSpPr>
        <p:spPr>
          <a:xfrm>
            <a:off x="-333658" y="4104199"/>
            <a:ext cx="2372174" cy="318353"/>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nchor="ctr">
            <a:spAutoFit/>
          </a:bodyPr>
          <a:lstStyle/>
          <a:p>
            <a:pPr lvl="1">
              <a:spcBef>
                <a:spcPts val="1687"/>
              </a:spcBef>
              <a:defRPr sz="2400" i="1"/>
            </a:pPr>
            <a:endParaRPr sz="1600" b="1" dirty="0"/>
          </a:p>
        </p:txBody>
      </p:sp>
      <p:pic>
        <p:nvPicPr>
          <p:cNvPr id="380" name="spmat_various.pdf" descr="spmat_various.pdf"/>
          <p:cNvPicPr>
            <a:picLocks noChangeAspect="1"/>
          </p:cNvPicPr>
          <p:nvPr/>
        </p:nvPicPr>
        <p:blipFill>
          <a:blip r:embed="rId2">
            <a:extLst/>
          </a:blip>
          <a:stretch>
            <a:fillRect/>
          </a:stretch>
        </p:blipFill>
        <p:spPr>
          <a:xfrm>
            <a:off x="-169664" y="4384477"/>
            <a:ext cx="9420820" cy="1322694"/>
          </a:xfrm>
          <a:prstGeom prst="rect">
            <a:avLst/>
          </a:prstGeom>
          <a:ln w="12700">
            <a:miter lim="400000"/>
          </a:ln>
        </p:spPr>
      </p:pic>
      <p:pic>
        <p:nvPicPr>
          <p:cNvPr id="381" name="Screen Shot 2012-11-17 at 10.27.32 PM.png" descr="Screen Shot 2012-11-17 at 10.27.32 PM.png"/>
          <p:cNvPicPr>
            <a:picLocks noChangeAspect="1"/>
          </p:cNvPicPr>
          <p:nvPr/>
        </p:nvPicPr>
        <p:blipFill>
          <a:blip r:embed="rId3">
            <a:extLst/>
          </a:blip>
          <a:stretch>
            <a:fillRect/>
          </a:stretch>
        </p:blipFill>
        <p:spPr>
          <a:xfrm>
            <a:off x="1571625" y="3161109"/>
            <a:ext cx="1535906" cy="767953"/>
          </a:xfrm>
          <a:prstGeom prst="rect">
            <a:avLst/>
          </a:prstGeom>
          <a:ln w="12700">
            <a:miter lim="400000"/>
          </a:ln>
        </p:spPr>
      </p:pic>
      <p:pic>
        <p:nvPicPr>
          <p:cNvPr id="382" name="Screen Shot 2012-11-17 at 10.27.47 PM.png" descr="Screen Shot 2012-11-17 at 10.27.47 PM.png"/>
          <p:cNvPicPr>
            <a:picLocks noChangeAspect="1"/>
          </p:cNvPicPr>
          <p:nvPr/>
        </p:nvPicPr>
        <p:blipFill>
          <a:blip r:embed="rId4">
            <a:extLst/>
          </a:blip>
          <a:stretch>
            <a:fillRect/>
          </a:stretch>
        </p:blipFill>
        <p:spPr>
          <a:xfrm>
            <a:off x="4071937" y="3152180"/>
            <a:ext cx="1553766" cy="776883"/>
          </a:xfrm>
          <a:prstGeom prst="rect">
            <a:avLst/>
          </a:prstGeom>
          <a:ln w="12700">
            <a:miter lim="400000"/>
          </a:ln>
        </p:spPr>
      </p:pic>
      <p:pic>
        <p:nvPicPr>
          <p:cNvPr id="383" name="Screen Shot 2012-11-17 at 10.27.56 PM.png" descr="Screen Shot 2012-11-17 at 10.27.56 PM.png"/>
          <p:cNvPicPr>
            <a:picLocks noChangeAspect="1"/>
          </p:cNvPicPr>
          <p:nvPr/>
        </p:nvPicPr>
        <p:blipFill>
          <a:blip r:embed="rId5">
            <a:extLst/>
          </a:blip>
          <a:stretch>
            <a:fillRect/>
          </a:stretch>
        </p:blipFill>
        <p:spPr>
          <a:xfrm>
            <a:off x="6590109" y="3152179"/>
            <a:ext cx="1553766" cy="785813"/>
          </a:xfrm>
          <a:prstGeom prst="rect">
            <a:avLst/>
          </a:prstGeom>
          <a:ln w="12700">
            <a:miter lim="400000"/>
          </a:ln>
        </p:spPr>
      </p:pic>
      <p:sp>
        <p:nvSpPr>
          <p:cNvPr id="384" name="sympatric"/>
          <p:cNvSpPr/>
          <p:nvPr/>
        </p:nvSpPr>
        <p:spPr>
          <a:xfrm>
            <a:off x="1872605" y="3859920"/>
            <a:ext cx="918517" cy="31835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lgn="ctr">
              <a:defRPr sz="2400"/>
            </a:pPr>
            <a:r>
              <a:rPr sz="1600" b="1" dirty="0"/>
              <a:t>sympatric</a:t>
            </a:r>
          </a:p>
        </p:txBody>
      </p:sp>
      <p:sp>
        <p:nvSpPr>
          <p:cNvPr id="385" name="subset"/>
          <p:cNvSpPr/>
          <p:nvPr/>
        </p:nvSpPr>
        <p:spPr>
          <a:xfrm>
            <a:off x="4451469" y="3847059"/>
            <a:ext cx="630478" cy="31835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lgn="ctr">
              <a:defRPr sz="2400"/>
            </a:pPr>
            <a:r>
              <a:rPr sz="1600" b="1"/>
              <a:t>subset</a:t>
            </a:r>
          </a:p>
        </p:txBody>
      </p:sp>
      <p:sp>
        <p:nvSpPr>
          <p:cNvPr id="386" name="vicariance"/>
          <p:cNvSpPr/>
          <p:nvPr/>
        </p:nvSpPr>
        <p:spPr>
          <a:xfrm>
            <a:off x="6815646" y="3847059"/>
            <a:ext cx="944165" cy="31835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lgn="ctr">
              <a:defRPr sz="2400"/>
            </a:pPr>
            <a:r>
              <a:rPr sz="1600" b="1"/>
              <a:t>vicariance</a:t>
            </a:r>
          </a:p>
        </p:txBody>
      </p:sp>
      <p:sp>
        <p:nvSpPr>
          <p:cNvPr id="387" name="Event-based method #3:   DEC: Dispersal-extinction cladogenesis"/>
          <p:cNvSpPr/>
          <p:nvPr/>
        </p:nvSpPr>
        <p:spPr>
          <a:xfrm>
            <a:off x="205383" y="71437"/>
            <a:ext cx="9108281" cy="129480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p>
            <a:pPr algn="l">
              <a:defRPr sz="4800"/>
            </a:pPr>
            <a:r>
              <a:rPr sz="2400" b="1" dirty="0"/>
              <a:t>Event-based method #3: </a:t>
            </a:r>
          </a:p>
          <a:p>
            <a:pPr algn="l">
              <a:defRPr sz="4800"/>
            </a:pPr>
            <a:r>
              <a:rPr sz="2400" b="1" dirty="0"/>
              <a:t>	DEC: Dispersal-extinction cladogenesis</a:t>
            </a:r>
          </a:p>
        </p:txBody>
      </p:sp>
      <p:sp>
        <p:nvSpPr>
          <p:cNvPr id="12" name="sympatric"/>
          <p:cNvSpPr/>
          <p:nvPr/>
        </p:nvSpPr>
        <p:spPr>
          <a:xfrm>
            <a:off x="-345883" y="3902774"/>
            <a:ext cx="2060839" cy="564574"/>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nchor="ctr">
            <a:spAutoFit/>
          </a:bodyPr>
          <a:lstStyle/>
          <a:p>
            <a:pPr lvl="1">
              <a:defRPr sz="2400"/>
            </a:pPr>
            <a:r>
              <a:rPr lang="en-US" sz="1600" b="1" dirty="0" smtClean="0"/>
              <a:t>Weights per speciation event:</a:t>
            </a:r>
            <a:endParaRPr sz="1600" b="1" dirty="0"/>
          </a:p>
        </p:txBody>
      </p:sp>
    </p:spTree>
    <p:extLst>
      <p:ext uri="{BB962C8B-B14F-4D97-AF65-F5344CB8AC3E}">
        <p14:creationId xmlns:p14="http://schemas.microsoft.com/office/powerpoint/2010/main" val="165711215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d = “dispersal” = range extension…"/>
          <p:cNvSpPr txBox="1">
            <a:spLocks noGrp="1"/>
          </p:cNvSpPr>
          <p:nvPr>
            <p:ph type="body" sz="half" idx="1"/>
          </p:nvPr>
        </p:nvSpPr>
        <p:spPr>
          <a:xfrm>
            <a:off x="1169789" y="2000250"/>
            <a:ext cx="7358063" cy="2152055"/>
          </a:xfrm>
          <a:prstGeom prst="rect">
            <a:avLst/>
          </a:prstGeom>
        </p:spPr>
        <p:txBody>
          <a:bodyPr/>
          <a:lstStyle/>
          <a:p>
            <a:r>
              <a:rPr i="1"/>
              <a:t>d</a:t>
            </a:r>
            <a:r>
              <a:t> = “dispersal” = range extension</a:t>
            </a:r>
          </a:p>
          <a:p>
            <a:r>
              <a:rPr i="1"/>
              <a:t>e</a:t>
            </a:r>
            <a:r>
              <a:t> = “extinction” = range loss</a:t>
            </a:r>
          </a:p>
          <a:p>
            <a:r>
              <a:t>cladogenesis process</a:t>
            </a:r>
          </a:p>
        </p:txBody>
      </p:sp>
      <p:sp>
        <p:nvSpPr>
          <p:cNvPr id="390" name="Implemented in the program LAGRANGE…"/>
          <p:cNvSpPr/>
          <p:nvPr/>
        </p:nvSpPr>
        <p:spPr>
          <a:xfrm>
            <a:off x="223242" y="4600610"/>
            <a:ext cx="5013050" cy="1335811"/>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spcBef>
                <a:spcPts val="1687"/>
              </a:spcBef>
            </a:pPr>
            <a:r>
              <a:t>Implemented in the program LAGRANGE</a:t>
            </a:r>
          </a:p>
          <a:p>
            <a:pPr lvl="1">
              <a:spcBef>
                <a:spcPts val="1687"/>
              </a:spcBef>
            </a:pPr>
            <a:r>
              <a:t>(</a:t>
            </a:r>
            <a:r>
              <a:rPr u="sng"/>
              <a:t>L</a:t>
            </a:r>
            <a:r>
              <a:t>ikelihood </a:t>
            </a:r>
            <a:r>
              <a:rPr u="sng"/>
              <a:t>A</a:t>
            </a:r>
            <a:r>
              <a:t>nalysis of </a:t>
            </a:r>
            <a:r>
              <a:rPr u="sng"/>
              <a:t>G</a:t>
            </a:r>
            <a:r>
              <a:t>eographic </a:t>
            </a:r>
            <a:r>
              <a:rPr u="sng"/>
              <a:t>RANG</a:t>
            </a:r>
            <a:r>
              <a:t>e </a:t>
            </a:r>
            <a:r>
              <a:rPr u="sng"/>
              <a:t>E</a:t>
            </a:r>
            <a:r>
              <a:t>volution)</a:t>
            </a:r>
          </a:p>
          <a:p>
            <a:pPr lvl="1">
              <a:spcBef>
                <a:spcPts val="1687"/>
              </a:spcBef>
            </a:pPr>
            <a:r>
              <a:t>                          by Rick Ree &amp; Stephen Smith (2008)</a:t>
            </a:r>
          </a:p>
        </p:txBody>
      </p:sp>
      <p:sp>
        <p:nvSpPr>
          <p:cNvPr id="391" name="Event-based method #3:   DEC: Dispersal-extinction cladogenesis"/>
          <p:cNvSpPr/>
          <p:nvPr/>
        </p:nvSpPr>
        <p:spPr>
          <a:xfrm>
            <a:off x="205383" y="71437"/>
            <a:ext cx="9108281" cy="129480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p>
            <a:pPr algn="l">
              <a:defRPr sz="4800"/>
            </a:pPr>
            <a:r>
              <a:rPr sz="2400" b="1" dirty="0"/>
              <a:t>Event-based method #3: </a:t>
            </a:r>
          </a:p>
          <a:p>
            <a:pPr algn="l">
              <a:defRPr sz="4800"/>
            </a:pPr>
            <a:r>
              <a:rPr sz="2400" b="1" dirty="0"/>
              <a:t>	DEC: Dispersal-extinction cladogenesis</a:t>
            </a:r>
          </a:p>
        </p:txBody>
      </p:sp>
    </p:spTree>
    <p:extLst>
      <p:ext uri="{BB962C8B-B14F-4D97-AF65-F5344CB8AC3E}">
        <p14:creationId xmlns:p14="http://schemas.microsoft.com/office/powerpoint/2010/main" val="355912910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A"/>
          <p:cNvSpPr/>
          <p:nvPr/>
        </p:nvSpPr>
        <p:spPr>
          <a:xfrm>
            <a:off x="2357437" y="3312389"/>
            <a:ext cx="351881" cy="626129"/>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l">
              <a:defRPr sz="3600" b="1">
                <a:latin typeface="Calibri"/>
                <a:ea typeface="Calibri"/>
                <a:cs typeface="Calibri"/>
                <a:sym typeface="Calibri"/>
              </a:defRPr>
            </a:lvl1pPr>
          </a:lstStyle>
          <a:p>
            <a:r>
              <a:t>A</a:t>
            </a:r>
          </a:p>
        </p:txBody>
      </p:sp>
      <p:sp>
        <p:nvSpPr>
          <p:cNvPr id="394" name="Line"/>
          <p:cNvSpPr/>
          <p:nvPr/>
        </p:nvSpPr>
        <p:spPr>
          <a:xfrm flipH="1">
            <a:off x="2714625" y="3625453"/>
            <a:ext cx="1253691" cy="1"/>
          </a:xfrm>
          <a:prstGeom prst="line">
            <a:avLst/>
          </a:prstGeom>
          <a:ln w="38100">
            <a:solidFill>
              <a:srgbClr val="000000"/>
            </a:solidFill>
            <a:miter lim="400000"/>
            <a:headEnd type="stealth"/>
          </a:ln>
        </p:spPr>
        <p:txBody>
          <a:bodyPr lIns="35717" tIns="35717" rIns="35717" bIns="35717" anchor="ctr"/>
          <a:lstStyle/>
          <a:p>
            <a:pPr defTabSz="321457">
              <a:defRPr sz="1200">
                <a:latin typeface="Helvetica"/>
                <a:ea typeface="Helvetica"/>
                <a:cs typeface="Helvetica"/>
                <a:sym typeface="Helvetica"/>
              </a:defRPr>
            </a:pPr>
            <a:endParaRPr/>
          </a:p>
        </p:txBody>
      </p:sp>
      <p:sp>
        <p:nvSpPr>
          <p:cNvPr id="395" name="AB"/>
          <p:cNvSpPr/>
          <p:nvPr/>
        </p:nvSpPr>
        <p:spPr>
          <a:xfrm>
            <a:off x="3982641" y="3312389"/>
            <a:ext cx="610665" cy="626129"/>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l">
              <a:defRPr sz="3600" b="1">
                <a:latin typeface="Calibri"/>
                <a:ea typeface="Calibri"/>
                <a:cs typeface="Calibri"/>
                <a:sym typeface="Calibri"/>
              </a:defRPr>
            </a:lvl1pPr>
          </a:lstStyle>
          <a:p>
            <a:r>
              <a:t>AB</a:t>
            </a:r>
          </a:p>
        </p:txBody>
      </p:sp>
      <p:sp>
        <p:nvSpPr>
          <p:cNvPr id="396" name="“dispersal” event…"/>
          <p:cNvSpPr/>
          <p:nvPr/>
        </p:nvSpPr>
        <p:spPr>
          <a:xfrm>
            <a:off x="4723805" y="2972882"/>
            <a:ext cx="4809832" cy="1180127"/>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algn="l">
              <a:defRPr sz="3600" b="1">
                <a:latin typeface="Calibri"/>
                <a:ea typeface="Calibri"/>
                <a:cs typeface="Calibri"/>
                <a:sym typeface="Calibri"/>
              </a:defRPr>
            </a:pPr>
            <a:r>
              <a:t>“dispersal” event</a:t>
            </a:r>
          </a:p>
          <a:p>
            <a:pPr algn="l">
              <a:defRPr sz="3600" b="1">
                <a:latin typeface="Calibri"/>
                <a:ea typeface="Calibri"/>
                <a:cs typeface="Calibri"/>
                <a:sym typeface="Calibri"/>
              </a:defRPr>
            </a:pPr>
            <a:r>
              <a:t>(really, range expansion)</a:t>
            </a:r>
          </a:p>
        </p:txBody>
      </p:sp>
      <p:sp>
        <p:nvSpPr>
          <p:cNvPr id="397" name="AB"/>
          <p:cNvSpPr/>
          <p:nvPr/>
        </p:nvSpPr>
        <p:spPr>
          <a:xfrm>
            <a:off x="2250281" y="4857225"/>
            <a:ext cx="610665" cy="626129"/>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l">
              <a:defRPr sz="3600" b="1">
                <a:latin typeface="Calibri"/>
                <a:ea typeface="Calibri"/>
                <a:cs typeface="Calibri"/>
                <a:sym typeface="Calibri"/>
              </a:defRPr>
            </a:lvl1pPr>
          </a:lstStyle>
          <a:p>
            <a:r>
              <a:t>AB</a:t>
            </a:r>
          </a:p>
        </p:txBody>
      </p:sp>
      <p:sp>
        <p:nvSpPr>
          <p:cNvPr id="398" name="Line"/>
          <p:cNvSpPr/>
          <p:nvPr/>
        </p:nvSpPr>
        <p:spPr>
          <a:xfrm flipH="1">
            <a:off x="2705696" y="5170289"/>
            <a:ext cx="1253691" cy="1"/>
          </a:xfrm>
          <a:prstGeom prst="line">
            <a:avLst/>
          </a:prstGeom>
          <a:ln w="38100">
            <a:solidFill>
              <a:srgbClr val="000000"/>
            </a:solidFill>
            <a:miter lim="400000"/>
            <a:headEnd type="stealth"/>
          </a:ln>
        </p:spPr>
        <p:txBody>
          <a:bodyPr lIns="35717" tIns="35717" rIns="35717" bIns="35717" anchor="ctr"/>
          <a:lstStyle/>
          <a:p>
            <a:pPr defTabSz="321457">
              <a:defRPr sz="1200">
                <a:latin typeface="Helvetica"/>
                <a:ea typeface="Helvetica"/>
                <a:cs typeface="Helvetica"/>
                <a:sym typeface="Helvetica"/>
              </a:defRPr>
            </a:pPr>
            <a:endParaRPr/>
          </a:p>
        </p:txBody>
      </p:sp>
      <p:sp>
        <p:nvSpPr>
          <p:cNvPr id="399" name="A"/>
          <p:cNvSpPr/>
          <p:nvPr/>
        </p:nvSpPr>
        <p:spPr>
          <a:xfrm>
            <a:off x="3973711" y="4857225"/>
            <a:ext cx="351881" cy="626129"/>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l">
              <a:defRPr sz="3600" b="1">
                <a:latin typeface="Calibri"/>
                <a:ea typeface="Calibri"/>
                <a:cs typeface="Calibri"/>
                <a:sym typeface="Calibri"/>
              </a:defRPr>
            </a:lvl1pPr>
          </a:lstStyle>
          <a:p>
            <a:r>
              <a:t>A</a:t>
            </a:r>
          </a:p>
        </p:txBody>
      </p:sp>
      <p:sp>
        <p:nvSpPr>
          <p:cNvPr id="400" name="“extinction” event…"/>
          <p:cNvSpPr/>
          <p:nvPr/>
        </p:nvSpPr>
        <p:spPr>
          <a:xfrm>
            <a:off x="4768453" y="4035158"/>
            <a:ext cx="3839766" cy="2288123"/>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algn="l">
              <a:defRPr sz="3600" b="1">
                <a:latin typeface="Calibri"/>
                <a:ea typeface="Calibri"/>
                <a:cs typeface="Calibri"/>
                <a:sym typeface="Calibri"/>
              </a:defRPr>
            </a:pPr>
            <a:r>
              <a:t>“extinction” event</a:t>
            </a:r>
          </a:p>
          <a:p>
            <a:pPr algn="l">
              <a:defRPr sz="3600" b="1">
                <a:latin typeface="Calibri"/>
                <a:ea typeface="Calibri"/>
                <a:cs typeface="Calibri"/>
                <a:sym typeface="Calibri"/>
              </a:defRPr>
            </a:pPr>
            <a:r>
              <a:t>(really, extirpation or</a:t>
            </a:r>
            <a:br/>
            <a:r>
              <a:t>range contraction)</a:t>
            </a:r>
          </a:p>
        </p:txBody>
      </p:sp>
      <p:sp>
        <p:nvSpPr>
          <p:cNvPr id="401" name="+B"/>
          <p:cNvSpPr/>
          <p:nvPr/>
        </p:nvSpPr>
        <p:spPr>
          <a:xfrm>
            <a:off x="3089672" y="3053428"/>
            <a:ext cx="560847" cy="626129"/>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l">
              <a:defRPr sz="3600" b="1">
                <a:latin typeface="Calibri"/>
                <a:ea typeface="Calibri"/>
                <a:cs typeface="Calibri"/>
                <a:sym typeface="Calibri"/>
              </a:defRPr>
            </a:lvl1pPr>
          </a:lstStyle>
          <a:p>
            <a:r>
              <a:t>+B</a:t>
            </a:r>
          </a:p>
        </p:txBody>
      </p:sp>
      <p:sp>
        <p:nvSpPr>
          <p:cNvPr id="402" name="-B"/>
          <p:cNvSpPr/>
          <p:nvPr/>
        </p:nvSpPr>
        <p:spPr>
          <a:xfrm>
            <a:off x="3143250" y="4607194"/>
            <a:ext cx="472256" cy="626129"/>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l">
              <a:defRPr sz="3600" b="1">
                <a:latin typeface="Calibri"/>
                <a:ea typeface="Calibri"/>
                <a:cs typeface="Calibri"/>
                <a:sym typeface="Calibri"/>
              </a:defRPr>
            </a:lvl1pPr>
          </a:lstStyle>
          <a:p>
            <a:r>
              <a:t>-B</a:t>
            </a:r>
          </a:p>
        </p:txBody>
      </p:sp>
      <p:sp>
        <p:nvSpPr>
          <p:cNvPr id="403" name="Line"/>
          <p:cNvSpPr/>
          <p:nvPr/>
        </p:nvSpPr>
        <p:spPr>
          <a:xfrm>
            <a:off x="3312914" y="3509368"/>
            <a:ext cx="0" cy="229191"/>
          </a:xfrm>
          <a:prstGeom prst="line">
            <a:avLst/>
          </a:prstGeom>
          <a:ln w="38100">
            <a:solidFill>
              <a:srgbClr val="000000"/>
            </a:solidFill>
            <a:miter lim="400000"/>
          </a:ln>
        </p:spPr>
        <p:txBody>
          <a:bodyPr lIns="35717" tIns="35717" rIns="35717" bIns="35717" anchor="ctr"/>
          <a:lstStyle/>
          <a:p>
            <a:pPr defTabSz="321457">
              <a:defRPr sz="1200">
                <a:latin typeface="Helvetica"/>
                <a:ea typeface="Helvetica"/>
                <a:cs typeface="Helvetica"/>
                <a:sym typeface="Helvetica"/>
              </a:defRPr>
            </a:pPr>
            <a:endParaRPr/>
          </a:p>
        </p:txBody>
      </p:sp>
      <p:sp>
        <p:nvSpPr>
          <p:cNvPr id="404" name="Line"/>
          <p:cNvSpPr/>
          <p:nvPr/>
        </p:nvSpPr>
        <p:spPr>
          <a:xfrm>
            <a:off x="3312914" y="5063133"/>
            <a:ext cx="0" cy="229192"/>
          </a:xfrm>
          <a:prstGeom prst="line">
            <a:avLst/>
          </a:prstGeom>
          <a:ln w="38100">
            <a:solidFill>
              <a:srgbClr val="000000"/>
            </a:solidFill>
            <a:miter lim="400000"/>
          </a:ln>
        </p:spPr>
        <p:txBody>
          <a:bodyPr lIns="35717" tIns="35717" rIns="35717" bIns="35717" anchor="ctr"/>
          <a:lstStyle/>
          <a:p>
            <a:pPr defTabSz="321457">
              <a:defRPr sz="1200">
                <a:latin typeface="Helvetica"/>
                <a:ea typeface="Helvetica"/>
                <a:cs typeface="Helvetica"/>
                <a:sym typeface="Helvetica"/>
              </a:defRPr>
            </a:pPr>
            <a:endParaRPr/>
          </a:p>
        </p:txBody>
      </p:sp>
      <p:sp>
        <p:nvSpPr>
          <p:cNvPr id="405" name="DEC: Dispersal-extinction cladogenesis"/>
          <p:cNvSpPr/>
          <p:nvPr/>
        </p:nvSpPr>
        <p:spPr>
          <a:xfrm>
            <a:off x="892969" y="178594"/>
            <a:ext cx="7358063" cy="1714500"/>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lvl1pPr algn="l">
              <a:defRPr sz="4800" b="1"/>
            </a:lvl1pPr>
          </a:lstStyle>
          <a:p>
            <a:pPr>
              <a:defRPr b="0"/>
            </a:pPr>
            <a:r>
              <a:rPr b="1"/>
              <a:t>DEC: Dispersal-extinction cladogenesis</a:t>
            </a:r>
          </a:p>
        </p:txBody>
      </p:sp>
    </p:spTree>
    <p:extLst>
      <p:ext uri="{BB962C8B-B14F-4D97-AF65-F5344CB8AC3E}">
        <p14:creationId xmlns:p14="http://schemas.microsoft.com/office/powerpoint/2010/main" val="2742157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DEC: Dispersal-extinction cladogenesis"/>
          <p:cNvSpPr txBox="1">
            <a:spLocks noGrp="1"/>
          </p:cNvSpPr>
          <p:nvPr>
            <p:ph type="title"/>
          </p:nvPr>
        </p:nvSpPr>
        <p:spPr>
          <a:prstGeom prst="rect">
            <a:avLst/>
          </a:prstGeom>
        </p:spPr>
        <p:txBody>
          <a:bodyPr>
            <a:normAutofit fontScale="90000"/>
          </a:bodyPr>
          <a:lstStyle>
            <a:lvl1pPr algn="l">
              <a:defRPr sz="4800" b="1"/>
            </a:lvl1pPr>
          </a:lstStyle>
          <a:p>
            <a:pPr>
              <a:defRPr b="0"/>
            </a:pPr>
            <a:r>
              <a:rPr b="1"/>
              <a:t>DEC: Dispersal-extinction cladogenesis</a:t>
            </a:r>
          </a:p>
        </p:txBody>
      </p:sp>
      <p:sp>
        <p:nvSpPr>
          <p:cNvPr id="408" name="d = “dispersal” = range extension…"/>
          <p:cNvSpPr txBox="1">
            <a:spLocks noGrp="1"/>
          </p:cNvSpPr>
          <p:nvPr>
            <p:ph type="body" sz="half" idx="1"/>
          </p:nvPr>
        </p:nvSpPr>
        <p:spPr>
          <a:xfrm>
            <a:off x="1062633" y="1946672"/>
            <a:ext cx="7358063" cy="1714500"/>
          </a:xfrm>
          <a:prstGeom prst="rect">
            <a:avLst/>
          </a:prstGeom>
        </p:spPr>
        <p:txBody>
          <a:bodyPr/>
          <a:lstStyle/>
          <a:p>
            <a:r>
              <a:rPr i="1"/>
              <a:t>d</a:t>
            </a:r>
            <a:r>
              <a:t> = “dispersal” = range extension</a:t>
            </a:r>
          </a:p>
          <a:p>
            <a:r>
              <a:rPr i="1"/>
              <a:t>e</a:t>
            </a:r>
            <a:r>
              <a:t> = “extinction” = range loss</a:t>
            </a:r>
          </a:p>
        </p:txBody>
      </p:sp>
      <p:sp>
        <p:nvSpPr>
          <p:cNvPr id="409" name="Instantaneous rate matrix:"/>
          <p:cNvSpPr/>
          <p:nvPr/>
        </p:nvSpPr>
        <p:spPr>
          <a:xfrm>
            <a:off x="196453" y="3743693"/>
            <a:ext cx="1705570" cy="1549459"/>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spcBef>
                <a:spcPts val="1687"/>
              </a:spcBef>
              <a:defRPr sz="2400" i="1"/>
            </a:pPr>
            <a:r>
              <a:t>Instantaneous rate matrix:</a:t>
            </a:r>
          </a:p>
        </p:txBody>
      </p:sp>
      <p:pic>
        <p:nvPicPr>
          <p:cNvPr id="410" name="Screen Shot 2012-11-18 at 9.22.32 AM.png" descr="Screen Shot 2012-11-18 at 9.22.32 AM.png"/>
          <p:cNvPicPr>
            <a:picLocks noChangeAspect="1"/>
          </p:cNvPicPr>
          <p:nvPr/>
        </p:nvPicPr>
        <p:blipFill>
          <a:blip r:embed="rId2">
            <a:extLst/>
          </a:blip>
          <a:stretch>
            <a:fillRect/>
          </a:stretch>
        </p:blipFill>
        <p:spPr>
          <a:xfrm>
            <a:off x="1946672" y="3536157"/>
            <a:ext cx="5643563" cy="3163640"/>
          </a:xfrm>
          <a:prstGeom prst="rect">
            <a:avLst/>
          </a:prstGeom>
          <a:ln w="12700">
            <a:miter lim="400000"/>
          </a:ln>
        </p:spPr>
      </p:pic>
    </p:spTree>
    <p:extLst>
      <p:ext uri="{BB962C8B-B14F-4D97-AF65-F5344CB8AC3E}">
        <p14:creationId xmlns:p14="http://schemas.microsoft.com/office/powerpoint/2010/main" val="308658812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DEC: Dispersal-extinction cladogenesis"/>
          <p:cNvSpPr txBox="1">
            <a:spLocks noGrp="1"/>
          </p:cNvSpPr>
          <p:nvPr>
            <p:ph type="title"/>
          </p:nvPr>
        </p:nvSpPr>
        <p:spPr>
          <a:prstGeom prst="rect">
            <a:avLst/>
          </a:prstGeom>
        </p:spPr>
        <p:txBody>
          <a:bodyPr>
            <a:normAutofit fontScale="90000"/>
          </a:bodyPr>
          <a:lstStyle>
            <a:lvl1pPr algn="l">
              <a:defRPr sz="4800" b="1"/>
            </a:lvl1pPr>
          </a:lstStyle>
          <a:p>
            <a:pPr>
              <a:defRPr b="0"/>
            </a:pPr>
            <a:r>
              <a:rPr b="1"/>
              <a:t>DEC: Dispersal-extinction cladogenesis</a:t>
            </a:r>
          </a:p>
        </p:txBody>
      </p:sp>
      <p:sp>
        <p:nvSpPr>
          <p:cNvPr id="413" name="Cladogenesis -- range evolution at speciation events"/>
          <p:cNvSpPr txBox="1">
            <a:spLocks noGrp="1"/>
          </p:cNvSpPr>
          <p:nvPr>
            <p:ph type="body" sz="half" idx="1"/>
          </p:nvPr>
        </p:nvSpPr>
        <p:spPr>
          <a:xfrm>
            <a:off x="1062633" y="1946672"/>
            <a:ext cx="7358063" cy="1714500"/>
          </a:xfrm>
          <a:prstGeom prst="rect">
            <a:avLst/>
          </a:prstGeom>
        </p:spPr>
        <p:txBody>
          <a:bodyPr/>
          <a:lstStyle/>
          <a:p>
            <a:pPr marL="0" indent="0">
              <a:buNone/>
            </a:pPr>
            <a:r>
              <a:rPr b="1"/>
              <a:t>Cladogenesis</a:t>
            </a:r>
            <a:r>
              <a:t> -- range evolution at speciation events</a:t>
            </a:r>
          </a:p>
        </p:txBody>
      </p:sp>
      <p:pic>
        <p:nvPicPr>
          <p:cNvPr id="414" name="Screen Shot 2012-11-17 at 10.27.32 PM.png" descr="Screen Shot 2012-11-17 at 10.27.32 PM.png"/>
          <p:cNvPicPr>
            <a:picLocks noChangeAspect="1"/>
          </p:cNvPicPr>
          <p:nvPr/>
        </p:nvPicPr>
        <p:blipFill>
          <a:blip r:embed="rId2">
            <a:extLst/>
          </a:blip>
          <a:stretch>
            <a:fillRect/>
          </a:stretch>
        </p:blipFill>
        <p:spPr>
          <a:xfrm>
            <a:off x="928688" y="4304109"/>
            <a:ext cx="1535906" cy="767953"/>
          </a:xfrm>
          <a:prstGeom prst="rect">
            <a:avLst/>
          </a:prstGeom>
          <a:ln w="12700">
            <a:miter lim="400000"/>
          </a:ln>
        </p:spPr>
      </p:pic>
      <p:pic>
        <p:nvPicPr>
          <p:cNvPr id="415" name="Screen Shot 2012-11-17 at 10.27.47 PM.png" descr="Screen Shot 2012-11-17 at 10.27.47 PM.png"/>
          <p:cNvPicPr>
            <a:picLocks noChangeAspect="1"/>
          </p:cNvPicPr>
          <p:nvPr/>
        </p:nvPicPr>
        <p:blipFill>
          <a:blip r:embed="rId3">
            <a:extLst/>
          </a:blip>
          <a:stretch>
            <a:fillRect/>
          </a:stretch>
        </p:blipFill>
        <p:spPr>
          <a:xfrm>
            <a:off x="3429000" y="4295180"/>
            <a:ext cx="1553766" cy="776883"/>
          </a:xfrm>
          <a:prstGeom prst="rect">
            <a:avLst/>
          </a:prstGeom>
          <a:ln w="12700">
            <a:miter lim="400000"/>
          </a:ln>
        </p:spPr>
      </p:pic>
      <p:pic>
        <p:nvPicPr>
          <p:cNvPr id="416" name="Screen Shot 2012-11-17 at 10.27.56 PM.png" descr="Screen Shot 2012-11-17 at 10.27.56 PM.png"/>
          <p:cNvPicPr>
            <a:picLocks noChangeAspect="1"/>
          </p:cNvPicPr>
          <p:nvPr/>
        </p:nvPicPr>
        <p:blipFill>
          <a:blip r:embed="rId4">
            <a:extLst/>
          </a:blip>
          <a:stretch>
            <a:fillRect/>
          </a:stretch>
        </p:blipFill>
        <p:spPr>
          <a:xfrm>
            <a:off x="5947172" y="4295179"/>
            <a:ext cx="1553766" cy="785813"/>
          </a:xfrm>
          <a:prstGeom prst="rect">
            <a:avLst/>
          </a:prstGeom>
          <a:ln w="12700">
            <a:miter lim="400000"/>
          </a:ln>
        </p:spPr>
      </p:pic>
      <p:sp>
        <p:nvSpPr>
          <p:cNvPr id="417" name="Sympatric…"/>
          <p:cNvSpPr/>
          <p:nvPr/>
        </p:nvSpPr>
        <p:spPr>
          <a:xfrm>
            <a:off x="1062633" y="5030222"/>
            <a:ext cx="1096250" cy="1057017"/>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lgn="ctr">
              <a:defRPr sz="2400" b="1"/>
            </a:pPr>
            <a:r>
              <a:rPr sz="1600"/>
              <a:t>Sympatric</a:t>
            </a:r>
          </a:p>
          <a:p>
            <a:pPr lvl="1" algn="ctr">
              <a:defRPr sz="2400" b="1"/>
            </a:pPr>
            <a:r>
              <a:rPr sz="1600"/>
              <a:t>speciation</a:t>
            </a:r>
          </a:p>
          <a:p>
            <a:pPr lvl="1" algn="ctr">
              <a:defRPr sz="2400" b="1"/>
            </a:pPr>
            <a:r>
              <a:rPr sz="1600"/>
              <a:t>(range</a:t>
            </a:r>
          </a:p>
          <a:p>
            <a:pPr lvl="1" algn="ctr">
              <a:defRPr sz="2400" b="1"/>
            </a:pPr>
            <a:r>
              <a:rPr sz="1600"/>
              <a:t>duplication)</a:t>
            </a:r>
          </a:p>
        </p:txBody>
      </p:sp>
      <p:sp>
        <p:nvSpPr>
          <p:cNvPr id="418" name="Sympatric…"/>
          <p:cNvSpPr/>
          <p:nvPr/>
        </p:nvSpPr>
        <p:spPr>
          <a:xfrm>
            <a:off x="3625454" y="5023853"/>
            <a:ext cx="946870" cy="810795"/>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lgn="ctr">
              <a:defRPr sz="2400" b="1"/>
            </a:pPr>
            <a:r>
              <a:rPr sz="1600"/>
              <a:t>Sympatric</a:t>
            </a:r>
          </a:p>
          <a:p>
            <a:pPr lvl="1" algn="ctr">
              <a:defRPr sz="2400" b="1"/>
            </a:pPr>
            <a:r>
              <a:rPr sz="1600"/>
              <a:t>speciation</a:t>
            </a:r>
          </a:p>
          <a:p>
            <a:pPr lvl="1" algn="ctr">
              <a:defRPr sz="2400" b="1"/>
            </a:pPr>
            <a:r>
              <a:rPr sz="1600"/>
              <a:t>(subset)</a:t>
            </a:r>
          </a:p>
        </p:txBody>
      </p:sp>
      <p:sp>
        <p:nvSpPr>
          <p:cNvPr id="419" name="Vicariant…"/>
          <p:cNvSpPr/>
          <p:nvPr/>
        </p:nvSpPr>
        <p:spPr>
          <a:xfrm>
            <a:off x="6143625" y="5034687"/>
            <a:ext cx="959694" cy="1057017"/>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lgn="ctr">
              <a:defRPr sz="2400" b="1"/>
            </a:pPr>
            <a:r>
              <a:rPr sz="1600"/>
              <a:t>Vicariant</a:t>
            </a:r>
          </a:p>
          <a:p>
            <a:pPr lvl="1" algn="ctr">
              <a:defRPr sz="2400" b="1"/>
            </a:pPr>
            <a:r>
              <a:rPr sz="1600"/>
              <a:t>speciation</a:t>
            </a:r>
          </a:p>
          <a:p>
            <a:pPr lvl="1" algn="ctr">
              <a:defRPr sz="2400" b="1"/>
            </a:pPr>
            <a:r>
              <a:rPr sz="1600"/>
              <a:t>(range</a:t>
            </a:r>
          </a:p>
          <a:p>
            <a:pPr lvl="1" algn="ctr">
              <a:defRPr sz="2400" b="1"/>
            </a:pPr>
            <a:r>
              <a:rPr sz="1600"/>
              <a:t>division)</a:t>
            </a:r>
          </a:p>
        </p:txBody>
      </p:sp>
    </p:spTree>
    <p:extLst>
      <p:ext uri="{BB962C8B-B14F-4D97-AF65-F5344CB8AC3E}">
        <p14:creationId xmlns:p14="http://schemas.microsoft.com/office/powerpoint/2010/main" val="38100021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LAGRANGE has a fixed speciation model (grey areas below)"/>
          <p:cNvSpPr txBox="1">
            <a:spLocks noGrp="1"/>
          </p:cNvSpPr>
          <p:nvPr>
            <p:ph type="ctrTitle"/>
          </p:nvPr>
        </p:nvSpPr>
        <p:spPr>
          <a:xfrm>
            <a:off x="312539" y="250031"/>
            <a:ext cx="8108156" cy="1151930"/>
          </a:xfrm>
          <a:prstGeom prst="rect">
            <a:avLst/>
          </a:prstGeom>
        </p:spPr>
        <p:txBody>
          <a:bodyPr>
            <a:normAutofit fontScale="90000"/>
          </a:bodyPr>
          <a:lstStyle/>
          <a:p>
            <a:pPr algn="l">
              <a:defRPr sz="4800" b="1">
                <a:latin typeface="Calibri"/>
                <a:ea typeface="Calibri"/>
                <a:cs typeface="Calibri"/>
                <a:sym typeface="Calibri"/>
              </a:defRPr>
            </a:pPr>
            <a:r>
              <a:t>LAGRANGE has a </a:t>
            </a:r>
            <a:r>
              <a:rPr i="1"/>
              <a:t>fixed</a:t>
            </a:r>
            <a:r>
              <a:t> speciation model (grey areas below)</a:t>
            </a: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r>
              <a:t>	</a:t>
            </a:r>
          </a:p>
        </p:txBody>
      </p:sp>
      <p:pic>
        <p:nvPicPr>
          <p:cNvPr id="422" name="Screen Shot 2012-11-11 at 10.42.32 PM.png" descr="Screen Shot 2012-11-11 at 10.42.32 PM.png"/>
          <p:cNvPicPr>
            <a:picLocks noChangeAspect="1"/>
          </p:cNvPicPr>
          <p:nvPr/>
        </p:nvPicPr>
        <p:blipFill>
          <a:blip r:embed="rId2">
            <a:extLst/>
          </a:blip>
          <a:stretch>
            <a:fillRect/>
          </a:stretch>
        </p:blipFill>
        <p:spPr>
          <a:xfrm>
            <a:off x="660797" y="1500188"/>
            <a:ext cx="7407576" cy="4348759"/>
          </a:xfrm>
          <a:prstGeom prst="rect">
            <a:avLst/>
          </a:prstGeom>
          <a:ln w="12700">
            <a:miter lim="400000"/>
          </a:ln>
        </p:spPr>
      </p:pic>
      <p:sp>
        <p:nvSpPr>
          <p:cNvPr id="423" name="Rectangle"/>
          <p:cNvSpPr/>
          <p:nvPr/>
        </p:nvSpPr>
        <p:spPr>
          <a:xfrm>
            <a:off x="6286500" y="1866305"/>
            <a:ext cx="1964531" cy="3545086"/>
          </a:xfrm>
          <a:prstGeom prst="rect">
            <a:avLst/>
          </a:prstGeom>
          <a:solidFill>
            <a:srgbClr val="FFFFFF"/>
          </a:solidFill>
          <a:ln w="25400">
            <a:solidFill>
              <a:srgbClr val="FFFFFF"/>
            </a:solidFill>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2630577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DEC: Dispersal-extinction cladogenesis"/>
          <p:cNvSpPr txBox="1">
            <a:spLocks noGrp="1"/>
          </p:cNvSpPr>
          <p:nvPr>
            <p:ph type="title"/>
          </p:nvPr>
        </p:nvSpPr>
        <p:spPr>
          <a:prstGeom prst="rect">
            <a:avLst/>
          </a:prstGeom>
        </p:spPr>
        <p:txBody>
          <a:bodyPr>
            <a:normAutofit fontScale="90000"/>
          </a:bodyPr>
          <a:lstStyle>
            <a:lvl1pPr algn="l">
              <a:defRPr sz="4800" b="1"/>
            </a:lvl1pPr>
          </a:lstStyle>
          <a:p>
            <a:pPr>
              <a:defRPr b="0"/>
            </a:pPr>
            <a:r>
              <a:rPr b="1"/>
              <a:t>DEC: Dispersal-extinction cladogenesis</a:t>
            </a:r>
          </a:p>
        </p:txBody>
      </p:sp>
      <p:sp>
        <p:nvSpPr>
          <p:cNvPr id="426" name="Cladogenesis -- range evolution at speciation events (LAGRANGE model)"/>
          <p:cNvSpPr txBox="1">
            <a:spLocks noGrp="1"/>
          </p:cNvSpPr>
          <p:nvPr>
            <p:ph type="body" sz="quarter" idx="1"/>
          </p:nvPr>
        </p:nvSpPr>
        <p:spPr>
          <a:xfrm>
            <a:off x="1062633" y="1946672"/>
            <a:ext cx="7358063" cy="946547"/>
          </a:xfrm>
          <a:prstGeom prst="rect">
            <a:avLst/>
          </a:prstGeom>
        </p:spPr>
        <p:txBody>
          <a:bodyPr>
            <a:normAutofit fontScale="92500" lnSpcReduction="10000"/>
          </a:bodyPr>
          <a:lstStyle/>
          <a:p>
            <a:pPr marL="0" indent="0">
              <a:buNone/>
            </a:pPr>
            <a:r>
              <a:rPr b="1"/>
              <a:t>Cladogenesis</a:t>
            </a:r>
            <a:r>
              <a:t> -- range evolution at speciation events </a:t>
            </a:r>
            <a:r>
              <a:rPr b="1"/>
              <a:t>(LAGRANGE model)</a:t>
            </a:r>
          </a:p>
        </p:txBody>
      </p:sp>
      <p:sp>
        <p:nvSpPr>
          <p:cNvPr id="427" name="Probabilites per speciation event:"/>
          <p:cNvSpPr/>
          <p:nvPr/>
        </p:nvSpPr>
        <p:spPr>
          <a:xfrm>
            <a:off x="-107156" y="2788216"/>
            <a:ext cx="1705570" cy="1549459"/>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spcBef>
                <a:spcPts val="1687"/>
              </a:spcBef>
              <a:defRPr sz="2400" i="1"/>
            </a:pPr>
            <a:r>
              <a:t>Probabilites per speciation event:</a:t>
            </a:r>
          </a:p>
        </p:txBody>
      </p:sp>
      <p:pic>
        <p:nvPicPr>
          <p:cNvPr id="428" name="spmat_various.pdf" descr="spmat_various.pdf"/>
          <p:cNvPicPr>
            <a:picLocks noChangeAspect="1"/>
          </p:cNvPicPr>
          <p:nvPr/>
        </p:nvPicPr>
        <p:blipFill>
          <a:blip r:embed="rId2">
            <a:extLst/>
          </a:blip>
          <a:stretch>
            <a:fillRect/>
          </a:stretch>
        </p:blipFill>
        <p:spPr>
          <a:xfrm>
            <a:off x="-169664" y="4384477"/>
            <a:ext cx="9420820" cy="1322694"/>
          </a:xfrm>
          <a:prstGeom prst="rect">
            <a:avLst/>
          </a:prstGeom>
          <a:ln w="12700">
            <a:miter lim="400000"/>
          </a:ln>
        </p:spPr>
      </p:pic>
      <p:pic>
        <p:nvPicPr>
          <p:cNvPr id="429" name="Screen Shot 2012-11-17 at 10.27.32 PM.png" descr="Screen Shot 2012-11-17 at 10.27.32 PM.png"/>
          <p:cNvPicPr>
            <a:picLocks noChangeAspect="1"/>
          </p:cNvPicPr>
          <p:nvPr/>
        </p:nvPicPr>
        <p:blipFill>
          <a:blip r:embed="rId3">
            <a:extLst/>
          </a:blip>
          <a:stretch>
            <a:fillRect/>
          </a:stretch>
        </p:blipFill>
        <p:spPr>
          <a:xfrm>
            <a:off x="1571625" y="3161109"/>
            <a:ext cx="1535906" cy="767953"/>
          </a:xfrm>
          <a:prstGeom prst="rect">
            <a:avLst/>
          </a:prstGeom>
          <a:ln w="12700">
            <a:miter lim="400000"/>
          </a:ln>
        </p:spPr>
      </p:pic>
      <p:pic>
        <p:nvPicPr>
          <p:cNvPr id="430" name="Screen Shot 2012-11-17 at 10.27.47 PM.png" descr="Screen Shot 2012-11-17 at 10.27.47 PM.png"/>
          <p:cNvPicPr>
            <a:picLocks noChangeAspect="1"/>
          </p:cNvPicPr>
          <p:nvPr/>
        </p:nvPicPr>
        <p:blipFill>
          <a:blip r:embed="rId4">
            <a:extLst/>
          </a:blip>
          <a:stretch>
            <a:fillRect/>
          </a:stretch>
        </p:blipFill>
        <p:spPr>
          <a:xfrm>
            <a:off x="4071937" y="3152180"/>
            <a:ext cx="1553766" cy="776883"/>
          </a:xfrm>
          <a:prstGeom prst="rect">
            <a:avLst/>
          </a:prstGeom>
          <a:ln w="12700">
            <a:miter lim="400000"/>
          </a:ln>
        </p:spPr>
      </p:pic>
      <p:pic>
        <p:nvPicPr>
          <p:cNvPr id="431" name="Screen Shot 2012-11-17 at 10.27.56 PM.png" descr="Screen Shot 2012-11-17 at 10.27.56 PM.png"/>
          <p:cNvPicPr>
            <a:picLocks noChangeAspect="1"/>
          </p:cNvPicPr>
          <p:nvPr/>
        </p:nvPicPr>
        <p:blipFill>
          <a:blip r:embed="rId5">
            <a:extLst/>
          </a:blip>
          <a:stretch>
            <a:fillRect/>
          </a:stretch>
        </p:blipFill>
        <p:spPr>
          <a:xfrm>
            <a:off x="6590109" y="3152179"/>
            <a:ext cx="1553766" cy="785813"/>
          </a:xfrm>
          <a:prstGeom prst="rect">
            <a:avLst/>
          </a:prstGeom>
          <a:ln w="12700">
            <a:miter lim="400000"/>
          </a:ln>
        </p:spPr>
      </p:pic>
      <p:sp>
        <p:nvSpPr>
          <p:cNvPr id="432" name="sympatric"/>
          <p:cNvSpPr/>
          <p:nvPr/>
        </p:nvSpPr>
        <p:spPr>
          <a:xfrm>
            <a:off x="1553765" y="3909248"/>
            <a:ext cx="1297978"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defRPr sz="2400"/>
            </a:pPr>
            <a:r>
              <a:t>sympatric</a:t>
            </a:r>
          </a:p>
        </p:txBody>
      </p:sp>
      <p:sp>
        <p:nvSpPr>
          <p:cNvPr id="433" name="subset"/>
          <p:cNvSpPr/>
          <p:nvPr/>
        </p:nvSpPr>
        <p:spPr>
          <a:xfrm>
            <a:off x="4125516" y="3815487"/>
            <a:ext cx="892518"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defRPr sz="2400"/>
            </a:pPr>
            <a:r>
              <a:t>subset</a:t>
            </a:r>
          </a:p>
        </p:txBody>
      </p:sp>
      <p:sp>
        <p:nvSpPr>
          <p:cNvPr id="434" name="vicariance"/>
          <p:cNvSpPr/>
          <p:nvPr/>
        </p:nvSpPr>
        <p:spPr>
          <a:xfrm>
            <a:off x="6500813" y="3815487"/>
            <a:ext cx="1329687"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defRPr sz="2400"/>
            </a:pPr>
            <a:r>
              <a:t>vicariance</a:t>
            </a:r>
          </a:p>
        </p:txBody>
      </p:sp>
      <p:sp>
        <p:nvSpPr>
          <p:cNvPr id="435" name="LAGRANGE: all events equiprobable"/>
          <p:cNvSpPr/>
          <p:nvPr/>
        </p:nvSpPr>
        <p:spPr>
          <a:xfrm>
            <a:off x="1937742" y="6236950"/>
            <a:ext cx="3427092" cy="349131"/>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spcBef>
                <a:spcPts val="1687"/>
              </a:spcBef>
            </a:pPr>
            <a:r>
              <a:t>LAGRANGE: all events equiprobable</a:t>
            </a:r>
          </a:p>
        </p:txBody>
      </p:sp>
    </p:spTree>
    <p:extLst>
      <p:ext uri="{BB962C8B-B14F-4D97-AF65-F5344CB8AC3E}">
        <p14:creationId xmlns:p14="http://schemas.microsoft.com/office/powerpoint/2010/main" val="27771984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Event-based method #2:   DIVA: Dispersal-vicariance analysis"/>
          <p:cNvSpPr txBox="1">
            <a:spLocks noGrp="1"/>
          </p:cNvSpPr>
          <p:nvPr>
            <p:ph type="title"/>
          </p:nvPr>
        </p:nvSpPr>
        <p:spPr>
          <a:xfrm>
            <a:off x="205383" y="71437"/>
            <a:ext cx="8376047" cy="1294805"/>
          </a:xfrm>
          <a:prstGeom prst="rect">
            <a:avLst/>
          </a:prstGeom>
        </p:spPr>
        <p:txBody>
          <a:bodyPr>
            <a:normAutofit/>
          </a:bodyPr>
          <a:lstStyle/>
          <a:p>
            <a:pPr algn="l">
              <a:defRPr sz="4800"/>
            </a:pPr>
            <a:r>
              <a:rPr sz="2400" b="1" dirty="0"/>
              <a:t>Event-based method #2: </a:t>
            </a:r>
          </a:p>
          <a:p>
            <a:pPr algn="l">
              <a:defRPr sz="4800"/>
            </a:pPr>
            <a:r>
              <a:rPr sz="2400" b="1" dirty="0"/>
              <a:t>	DIVA: Dispersal-vicariance analysis</a:t>
            </a:r>
          </a:p>
        </p:txBody>
      </p:sp>
      <p:sp>
        <p:nvSpPr>
          <p:cNvPr id="438" name="Ronquist F, Sanmartin I (2011). &quot;Phylogenetic Methods in Biogeography.&quot; Annu Rev Ecol Evol Syst. 2011. 42:441–64"/>
          <p:cNvSpPr/>
          <p:nvPr/>
        </p:nvSpPr>
        <p:spPr>
          <a:xfrm>
            <a:off x="0" y="6456164"/>
            <a:ext cx="3988050" cy="441463"/>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spAutoFit/>
          </a:bodyPr>
          <a:lstStyle/>
          <a:p>
            <a:pPr algn="l">
              <a:defRPr sz="1200"/>
            </a:pPr>
            <a:r>
              <a:rPr dirty="0"/>
              <a:t>Ronquist F, Sanmartin I (2011). "Phylogenetic Methods in Biogeography." </a:t>
            </a:r>
            <a:r>
              <a:rPr i="1" dirty="0"/>
              <a:t>Annu Rev Ecol Evol Syst. </a:t>
            </a:r>
            <a:r>
              <a:rPr dirty="0"/>
              <a:t>2011. 42:441–64</a:t>
            </a:r>
          </a:p>
        </p:txBody>
      </p:sp>
      <p:pic>
        <p:nvPicPr>
          <p:cNvPr id="439" name="Region capture 27.tiff" descr="Region capture 27.tiff"/>
          <p:cNvPicPr>
            <a:picLocks noChangeAspect="1"/>
          </p:cNvPicPr>
          <p:nvPr/>
        </p:nvPicPr>
        <p:blipFill>
          <a:blip r:embed="rId2">
            <a:extLst/>
          </a:blip>
          <a:srcRect l="811" t="1102" r="11635"/>
          <a:stretch>
            <a:fillRect/>
          </a:stretch>
        </p:blipFill>
        <p:spPr>
          <a:xfrm>
            <a:off x="2795509" y="1445759"/>
            <a:ext cx="4964907" cy="5241306"/>
          </a:xfrm>
          <a:prstGeom prst="rect">
            <a:avLst/>
          </a:prstGeom>
          <a:ln w="12700">
            <a:miter lim="400000"/>
          </a:ln>
        </p:spPr>
      </p:pic>
    </p:spTree>
    <p:extLst>
      <p:ext uri="{BB962C8B-B14F-4D97-AF65-F5344CB8AC3E}">
        <p14:creationId xmlns:p14="http://schemas.microsoft.com/office/powerpoint/2010/main" val="2896432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droppedImage.tiff" descr="droppedImage.tiff"/>
          <p:cNvPicPr>
            <a:picLocks noChangeAspect="1"/>
          </p:cNvPicPr>
          <p:nvPr/>
        </p:nvPicPr>
        <p:blipFill>
          <a:blip r:embed="rId2">
            <a:extLst/>
          </a:blip>
          <a:stretch>
            <a:fillRect/>
          </a:stretch>
        </p:blipFill>
        <p:spPr>
          <a:xfrm>
            <a:off x="420712" y="767953"/>
            <a:ext cx="8169648" cy="5831086"/>
          </a:xfrm>
          <a:prstGeom prst="rect">
            <a:avLst/>
          </a:prstGeom>
          <a:ln w="12700">
            <a:solidFill>
              <a:srgbClr val="000000"/>
            </a:solidFill>
            <a:miter lim="400000"/>
          </a:ln>
        </p:spPr>
      </p:pic>
      <p:sp>
        <p:nvSpPr>
          <p:cNvPr id="151" name="What is historical biogeography?"/>
          <p:cNvSpPr txBox="1">
            <a:spLocks noGrp="1"/>
          </p:cNvSpPr>
          <p:nvPr>
            <p:ph type="title"/>
          </p:nvPr>
        </p:nvSpPr>
        <p:spPr>
          <a:xfrm>
            <a:off x="187523" y="-241102"/>
            <a:ext cx="7956352" cy="1071563"/>
          </a:xfrm>
          <a:prstGeom prst="rect">
            <a:avLst/>
          </a:prstGeom>
        </p:spPr>
        <p:txBody>
          <a:bodyPr>
            <a:normAutofit fontScale="90000"/>
          </a:bodyPr>
          <a:lstStyle>
            <a:lvl1pPr algn="l">
              <a:defRPr sz="4800" b="1"/>
            </a:lvl1pPr>
          </a:lstStyle>
          <a:p>
            <a:pPr>
              <a:defRPr b="0"/>
            </a:pPr>
            <a:r>
              <a:rPr b="1"/>
              <a:t>What is historical biogeography?</a:t>
            </a:r>
          </a:p>
        </p:txBody>
      </p:sp>
      <p:sp>
        <p:nvSpPr>
          <p:cNvPr id="152" name="http://en.wikipedia.org/wiki/File:Map-of-human-migrations.jpg"/>
          <p:cNvSpPr/>
          <p:nvPr/>
        </p:nvSpPr>
        <p:spPr>
          <a:xfrm>
            <a:off x="2625328" y="6586727"/>
            <a:ext cx="9144000"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lvl1pPr>
              <a:defRPr sz="1200">
                <a:hlinkClick r:id="rId3"/>
              </a:defRPr>
            </a:lvl1pPr>
          </a:lstStyle>
          <a:p>
            <a:r>
              <a:rPr>
                <a:hlinkClick r:id="rId3"/>
              </a:rPr>
              <a:t>http://en.wikipedia.org/wiki/File:Map-of-human-migrations.jpg</a:t>
            </a:r>
          </a:p>
        </p:txBody>
      </p:sp>
      <p:sp>
        <p:nvSpPr>
          <p:cNvPr id="153" name="Millennia before present"/>
          <p:cNvSpPr/>
          <p:nvPr/>
        </p:nvSpPr>
        <p:spPr>
          <a:xfrm>
            <a:off x="7643813" y="4538614"/>
            <a:ext cx="937617" cy="995461"/>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spcBef>
                <a:spcPts val="1687"/>
              </a:spcBef>
              <a:defRPr sz="1200"/>
            </a:pPr>
            <a:r>
              <a:t>Millennia before present</a:t>
            </a:r>
          </a:p>
        </p:txBody>
      </p:sp>
      <p:sp>
        <p:nvSpPr>
          <p:cNvPr id="154" name="Arrows: general migration path,                inferred from mitochondrial DNA Letters: Mitochondria DNA haplotypes"/>
          <p:cNvSpPr/>
          <p:nvPr/>
        </p:nvSpPr>
        <p:spPr>
          <a:xfrm>
            <a:off x="4036219" y="5428725"/>
            <a:ext cx="4098727" cy="626129"/>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spcBef>
                <a:spcPts val="1687"/>
              </a:spcBef>
              <a:defRPr sz="1200"/>
            </a:pPr>
            <a:r>
              <a:rPr b="1"/>
              <a:t>Arrows:</a:t>
            </a:r>
            <a:r>
              <a:t> general migration path,</a:t>
            </a:r>
            <a:br/>
            <a:r>
              <a:t>               inferred from mitochondrial DNA</a:t>
            </a:r>
            <a:br/>
            <a:r>
              <a:rPr b="1"/>
              <a:t>Letters:</a:t>
            </a:r>
            <a:r>
              <a:t> Mitochondria DNA haplotypes</a:t>
            </a:r>
          </a:p>
        </p:txBody>
      </p:sp>
    </p:spTree>
    <p:extLst>
      <p:ext uri="{BB962C8B-B14F-4D97-AF65-F5344CB8AC3E}">
        <p14:creationId xmlns:p14="http://schemas.microsoft.com/office/powerpoint/2010/main" val="220786545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2" name="Region capture 27.tiff" descr="Region capture 27.tiff"/>
          <p:cNvPicPr>
            <a:picLocks noChangeAspect="1"/>
          </p:cNvPicPr>
          <p:nvPr/>
        </p:nvPicPr>
        <p:blipFill>
          <a:blip r:embed="rId2">
            <a:extLst/>
          </a:blip>
          <a:srcRect l="811" t="1110"/>
          <a:stretch>
            <a:fillRect/>
          </a:stretch>
        </p:blipFill>
        <p:spPr>
          <a:xfrm>
            <a:off x="2795508" y="1446184"/>
            <a:ext cx="5624736" cy="5240881"/>
          </a:xfrm>
          <a:prstGeom prst="rect">
            <a:avLst/>
          </a:prstGeom>
          <a:ln w="12700">
            <a:miter lim="400000"/>
          </a:ln>
        </p:spPr>
      </p:pic>
      <p:sp>
        <p:nvSpPr>
          <p:cNvPr id="443" name="Event-based method #2:   DIVA: Dispersal-vicariance analysis"/>
          <p:cNvSpPr/>
          <p:nvPr/>
        </p:nvSpPr>
        <p:spPr>
          <a:xfrm>
            <a:off x="205383" y="71437"/>
            <a:ext cx="8376047" cy="129480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p>
            <a:pPr algn="l">
              <a:defRPr sz="4800"/>
            </a:pPr>
            <a:r>
              <a:rPr sz="2400" b="1" dirty="0"/>
              <a:t>Event-based method #2: </a:t>
            </a:r>
          </a:p>
          <a:p>
            <a:pPr algn="l">
              <a:defRPr sz="4800"/>
            </a:pPr>
            <a:r>
              <a:rPr sz="2400" b="1" dirty="0"/>
              <a:t>	DIVA: Dispersal-vicariance analysis</a:t>
            </a:r>
          </a:p>
        </p:txBody>
      </p:sp>
      <p:sp>
        <p:nvSpPr>
          <p:cNvPr id="5" name="Ronquist F, Sanmartin I (2011). &quot;Phylogenetic Methods in Biogeography.&quot; Annu Rev Ecol Evol Syst. 2011. 42:441–64"/>
          <p:cNvSpPr/>
          <p:nvPr/>
        </p:nvSpPr>
        <p:spPr>
          <a:xfrm>
            <a:off x="0" y="6456164"/>
            <a:ext cx="3988050" cy="441463"/>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spAutoFit/>
          </a:bodyPr>
          <a:lstStyle/>
          <a:p>
            <a:pPr algn="l">
              <a:defRPr sz="1200"/>
            </a:pPr>
            <a:r>
              <a:rPr dirty="0"/>
              <a:t>Ronquist F, Sanmartin I (2011). "Phylogenetic Methods in Biogeography." </a:t>
            </a:r>
            <a:r>
              <a:rPr i="1" dirty="0"/>
              <a:t>Annu Rev Ecol Evol Syst. </a:t>
            </a:r>
            <a:r>
              <a:rPr dirty="0"/>
              <a:t>2011. 42:441–64</a:t>
            </a:r>
          </a:p>
        </p:txBody>
      </p:sp>
    </p:spTree>
    <p:extLst>
      <p:ext uri="{BB962C8B-B14F-4D97-AF65-F5344CB8AC3E}">
        <p14:creationId xmlns:p14="http://schemas.microsoft.com/office/powerpoint/2010/main" val="26665277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Program: “LAGRANGE” e.g., Ree &amp; Smith (2008) Hawaiian Psychotria"/>
          <p:cNvSpPr/>
          <p:nvPr/>
        </p:nvSpPr>
        <p:spPr>
          <a:xfrm>
            <a:off x="178594" y="991195"/>
            <a:ext cx="6223992" cy="5612109"/>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p>
            <a:pPr algn="l">
              <a:defRPr sz="3600" b="1">
                <a:latin typeface="Calibri"/>
                <a:ea typeface="Calibri"/>
                <a:cs typeface="Calibri"/>
                <a:sym typeface="Calibri"/>
              </a:defRPr>
            </a:pPr>
            <a:endParaRPr sz="2400" dirty="0"/>
          </a:p>
          <a:p>
            <a:pPr algn="l">
              <a:defRPr sz="3600" b="1">
                <a:latin typeface="Calibri"/>
                <a:ea typeface="Calibri"/>
                <a:cs typeface="Calibri"/>
                <a:sym typeface="Calibri"/>
              </a:defRPr>
            </a:pPr>
            <a:r>
              <a:rPr sz="2400" dirty="0"/>
              <a:t>Program: “LAGRANGE”</a:t>
            </a:r>
          </a:p>
          <a:p>
            <a:pPr algn="l">
              <a:defRPr sz="3600">
                <a:latin typeface="Calibri"/>
                <a:ea typeface="Calibri"/>
                <a:cs typeface="Calibri"/>
                <a:sym typeface="Calibri"/>
              </a:defRPr>
            </a:pPr>
            <a:r>
              <a:rPr sz="2400" dirty="0"/>
              <a:t>e.g., Ree &amp; Smith (2008) Hawaiian</a:t>
            </a:r>
            <a:br>
              <a:rPr sz="2400" dirty="0"/>
            </a:br>
            <a:r>
              <a:rPr sz="2400" i="1" dirty="0"/>
              <a:t>Psychotria</a:t>
            </a:r>
          </a:p>
          <a:p>
            <a:pPr algn="l">
              <a:defRPr sz="3600">
                <a:latin typeface="Calibri"/>
                <a:ea typeface="Calibri"/>
                <a:cs typeface="Calibri"/>
                <a:sym typeface="Calibri"/>
              </a:defRPr>
            </a:pPr>
            <a:endParaRPr sz="2400" i="1" dirty="0"/>
          </a:p>
          <a:p>
            <a:pPr algn="l">
              <a:defRPr sz="3600">
                <a:latin typeface="Calibri"/>
                <a:ea typeface="Calibri"/>
                <a:cs typeface="Calibri"/>
                <a:sym typeface="Calibri"/>
              </a:defRPr>
            </a:pPr>
            <a:endParaRPr sz="2400" i="1" dirty="0"/>
          </a:p>
          <a:p>
            <a:pPr algn="l">
              <a:defRPr sz="3600">
                <a:latin typeface="Calibri"/>
                <a:ea typeface="Calibri"/>
                <a:cs typeface="Calibri"/>
                <a:sym typeface="Calibri"/>
              </a:defRPr>
            </a:pPr>
            <a:endParaRPr sz="2400" i="1" dirty="0"/>
          </a:p>
          <a:p>
            <a:pPr algn="l">
              <a:defRPr sz="3600">
                <a:latin typeface="Calibri"/>
                <a:ea typeface="Calibri"/>
                <a:cs typeface="Calibri"/>
                <a:sym typeface="Calibri"/>
              </a:defRPr>
            </a:pPr>
            <a:endParaRPr sz="2400" i="1" dirty="0"/>
          </a:p>
          <a:p>
            <a:pPr algn="l">
              <a:defRPr sz="3600">
                <a:latin typeface="Calibri"/>
                <a:ea typeface="Calibri"/>
                <a:cs typeface="Calibri"/>
                <a:sym typeface="Calibri"/>
              </a:defRPr>
            </a:pPr>
            <a:endParaRPr sz="2400" i="1" dirty="0"/>
          </a:p>
          <a:p>
            <a:pPr algn="l">
              <a:defRPr sz="3600">
                <a:latin typeface="Calibri"/>
                <a:ea typeface="Calibri"/>
                <a:cs typeface="Calibri"/>
                <a:sym typeface="Calibri"/>
              </a:defRPr>
            </a:pPr>
            <a:endParaRPr sz="2400" i="1" dirty="0"/>
          </a:p>
          <a:p>
            <a:pPr algn="l">
              <a:defRPr sz="3600">
                <a:latin typeface="Calibri"/>
                <a:ea typeface="Calibri"/>
                <a:cs typeface="Calibri"/>
                <a:sym typeface="Calibri"/>
              </a:defRPr>
            </a:pPr>
            <a:endParaRPr sz="2400" i="1" dirty="0"/>
          </a:p>
          <a:p>
            <a:pPr algn="l">
              <a:defRPr sz="3600">
                <a:latin typeface="Calibri"/>
                <a:ea typeface="Calibri"/>
                <a:cs typeface="Calibri"/>
                <a:sym typeface="Calibri"/>
              </a:defRPr>
            </a:pPr>
            <a:endParaRPr sz="2400" i="1" dirty="0"/>
          </a:p>
          <a:p>
            <a:pPr algn="l">
              <a:defRPr sz="3600">
                <a:latin typeface="Calibri"/>
                <a:ea typeface="Calibri"/>
                <a:cs typeface="Calibri"/>
                <a:sym typeface="Calibri"/>
              </a:defRPr>
            </a:pPr>
            <a:endParaRPr sz="2400" i="1" dirty="0"/>
          </a:p>
          <a:p>
            <a:pPr algn="l">
              <a:defRPr sz="3600">
                <a:latin typeface="Calibri"/>
                <a:ea typeface="Calibri"/>
                <a:cs typeface="Calibri"/>
                <a:sym typeface="Calibri"/>
              </a:defRPr>
            </a:pPr>
            <a:endParaRPr sz="2400" i="1" dirty="0"/>
          </a:p>
          <a:p>
            <a:pPr algn="l">
              <a:defRPr sz="3600">
                <a:latin typeface="Calibri"/>
                <a:ea typeface="Calibri"/>
                <a:cs typeface="Calibri"/>
                <a:sym typeface="Calibri"/>
              </a:defRPr>
            </a:pPr>
            <a:r>
              <a:rPr sz="2400" dirty="0"/>
              <a:t>	</a:t>
            </a:r>
          </a:p>
        </p:txBody>
      </p:sp>
      <p:pic>
        <p:nvPicPr>
          <p:cNvPr id="446" name="image.png" descr="image.png"/>
          <p:cNvPicPr>
            <a:picLocks/>
          </p:cNvPicPr>
          <p:nvPr/>
        </p:nvPicPr>
        <p:blipFill>
          <a:blip r:embed="rId2">
            <a:extLst/>
          </a:blip>
          <a:stretch>
            <a:fillRect/>
          </a:stretch>
        </p:blipFill>
        <p:spPr>
          <a:xfrm>
            <a:off x="285155" y="2982516"/>
            <a:ext cx="4281488" cy="3690938"/>
          </a:xfrm>
          <a:prstGeom prst="rect">
            <a:avLst/>
          </a:prstGeom>
        </p:spPr>
      </p:pic>
      <p:pic>
        <p:nvPicPr>
          <p:cNvPr id="447" name="image.png" descr="image.png"/>
          <p:cNvPicPr>
            <a:picLocks/>
          </p:cNvPicPr>
          <p:nvPr/>
        </p:nvPicPr>
        <p:blipFill>
          <a:blip r:embed="rId3">
            <a:extLst/>
          </a:blip>
          <a:stretch>
            <a:fillRect/>
          </a:stretch>
        </p:blipFill>
        <p:spPr>
          <a:xfrm>
            <a:off x="4768453" y="1009055"/>
            <a:ext cx="4339828" cy="5715000"/>
          </a:xfrm>
          <a:prstGeom prst="rect">
            <a:avLst/>
          </a:prstGeom>
        </p:spPr>
      </p:pic>
      <p:sp>
        <p:nvSpPr>
          <p:cNvPr id="448" name="Event-based method #3:   DEC: Dispersal-extinction cladogenesis"/>
          <p:cNvSpPr/>
          <p:nvPr/>
        </p:nvSpPr>
        <p:spPr>
          <a:xfrm>
            <a:off x="205383" y="71437"/>
            <a:ext cx="9108281" cy="129480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p>
            <a:pPr algn="l">
              <a:defRPr sz="4800"/>
            </a:pPr>
            <a:r>
              <a:rPr sz="2400" b="1" dirty="0"/>
              <a:t>Event-based method #3: </a:t>
            </a:r>
          </a:p>
          <a:p>
            <a:pPr algn="l">
              <a:defRPr sz="4800"/>
            </a:pPr>
            <a:r>
              <a:rPr sz="2400" b="1" dirty="0"/>
              <a:t>	DEC: Dispersal-extinction cladogenesis</a:t>
            </a:r>
          </a:p>
        </p:txBody>
      </p:sp>
    </p:spTree>
    <p:extLst>
      <p:ext uri="{BB962C8B-B14F-4D97-AF65-F5344CB8AC3E}">
        <p14:creationId xmlns:p14="http://schemas.microsoft.com/office/powerpoint/2010/main" val="1358095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tate-of-the-art analysis”  Bayes-LAGRANGE"/>
          <p:cNvSpPr txBox="1">
            <a:spLocks noGrp="1"/>
          </p:cNvSpPr>
          <p:nvPr>
            <p:ph type="title"/>
          </p:nvPr>
        </p:nvSpPr>
        <p:spPr>
          <a:xfrm>
            <a:off x="223242" y="2527101"/>
            <a:ext cx="3045023" cy="3982641"/>
          </a:xfrm>
          <a:prstGeom prst="rect">
            <a:avLst/>
          </a:prstGeom>
        </p:spPr>
        <p:txBody>
          <a:bodyPr>
            <a:normAutofit/>
          </a:bodyPr>
          <a:lstStyle/>
          <a:p>
            <a:pPr algn="l">
              <a:defRPr sz="4800"/>
            </a:pPr>
            <a:r>
              <a:rPr sz="2400" b="1"/>
              <a:t>“State-of-the-art analysis”</a:t>
            </a:r>
          </a:p>
          <a:p>
            <a:pPr algn="l">
              <a:defRPr sz="4800"/>
            </a:pPr>
            <a:endParaRPr sz="2400" b="1"/>
          </a:p>
          <a:p>
            <a:pPr algn="l">
              <a:defRPr sz="4800"/>
            </a:pPr>
            <a:r>
              <a:rPr sz="2400" b="1"/>
              <a:t>Bayes-LAGRANGE</a:t>
            </a:r>
          </a:p>
        </p:txBody>
      </p:sp>
      <p:sp>
        <p:nvSpPr>
          <p:cNvPr id="473" name="Wood, HM; Matzke, NJ; Gillespie, RG; Griswold, CE (2012). &quot;Treating Fossils as Terminal Taxa in Divergence Time Estimation Reveals Ancient Vicariance Patterns in the Palpimanoidea Spiders.&quot; Systematic Biology, 62(2), 264-284."/>
          <p:cNvSpPr/>
          <p:nvPr/>
        </p:nvSpPr>
        <p:spPr>
          <a:xfrm>
            <a:off x="285750" y="5687507"/>
            <a:ext cx="2920008" cy="1180127"/>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defTabSz="321457">
              <a:defRPr sz="1200"/>
            </a:pPr>
            <a:r>
              <a:t>Wood, HM; Matzke, NJ; Gillespie, RG; Griswold, CE (2012). "Treating Fossils as Terminal Taxa in Divergence Time Estimation Reveals Ancient Vicariance Patterns in the Palpimanoidea Spiders." </a:t>
            </a:r>
            <a:r>
              <a:rPr i="1"/>
              <a:t>Systematic Biology</a:t>
            </a:r>
            <a:r>
              <a:t>, 62(2), 264-284.</a:t>
            </a:r>
          </a:p>
        </p:txBody>
      </p:sp>
      <p:pic>
        <p:nvPicPr>
          <p:cNvPr id="474" name="Region capture 30.png" descr="Region capture 30.png"/>
          <p:cNvPicPr>
            <a:picLocks noChangeAspect="1"/>
          </p:cNvPicPr>
          <p:nvPr/>
        </p:nvPicPr>
        <p:blipFill>
          <a:blip r:embed="rId2">
            <a:extLst/>
          </a:blip>
          <a:stretch>
            <a:fillRect/>
          </a:stretch>
        </p:blipFill>
        <p:spPr>
          <a:xfrm>
            <a:off x="3659832" y="80367"/>
            <a:ext cx="5207348" cy="6688336"/>
          </a:xfrm>
          <a:prstGeom prst="rect">
            <a:avLst/>
          </a:prstGeom>
          <a:ln w="12700">
            <a:miter lim="400000"/>
          </a:ln>
        </p:spPr>
      </p:pic>
      <p:pic>
        <p:nvPicPr>
          <p:cNvPr id="475" name="droppedImage.tiff" descr="droppedImage.tiff"/>
          <p:cNvPicPr>
            <a:picLocks noChangeAspect="1"/>
          </p:cNvPicPr>
          <p:nvPr/>
        </p:nvPicPr>
        <p:blipFill>
          <a:blip r:embed="rId3">
            <a:extLst/>
          </a:blip>
          <a:stretch>
            <a:fillRect/>
          </a:stretch>
        </p:blipFill>
        <p:spPr>
          <a:xfrm>
            <a:off x="347471" y="991196"/>
            <a:ext cx="1920670" cy="1937743"/>
          </a:xfrm>
          <a:prstGeom prst="rect">
            <a:avLst/>
          </a:prstGeom>
          <a:ln w="12700">
            <a:miter lim="400000"/>
          </a:ln>
        </p:spPr>
      </p:pic>
      <p:sp>
        <p:nvSpPr>
          <p:cNvPr id="7" name="Assassin spider biogeography"/>
          <p:cNvSpPr/>
          <p:nvPr/>
        </p:nvSpPr>
        <p:spPr>
          <a:xfrm>
            <a:off x="71438" y="-20469"/>
            <a:ext cx="4170164" cy="933906"/>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lvl1pPr algn="l" defTabSz="457200">
              <a:defRPr sz="3600" b="1"/>
            </a:lvl1pPr>
          </a:lstStyle>
          <a:p>
            <a:r>
              <a:rPr sz="2800" dirty="0"/>
              <a:t>Assassin spider biogeography</a:t>
            </a:r>
          </a:p>
        </p:txBody>
      </p:sp>
    </p:spTree>
    <p:extLst>
      <p:ext uri="{BB962C8B-B14F-4D97-AF65-F5344CB8AC3E}">
        <p14:creationId xmlns:p14="http://schemas.microsoft.com/office/powerpoint/2010/main" val="206389472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Region capture 31.png" descr="Region capture 31.png"/>
          <p:cNvPicPr>
            <a:picLocks noChangeAspect="1"/>
          </p:cNvPicPr>
          <p:nvPr/>
        </p:nvPicPr>
        <p:blipFill>
          <a:blip r:embed="rId2">
            <a:extLst/>
          </a:blip>
          <a:stretch>
            <a:fillRect/>
          </a:stretch>
        </p:blipFill>
        <p:spPr>
          <a:xfrm>
            <a:off x="3705820" y="98227"/>
            <a:ext cx="5125641" cy="6661547"/>
          </a:xfrm>
          <a:prstGeom prst="rect">
            <a:avLst/>
          </a:prstGeom>
          <a:ln w="12700">
            <a:miter lim="400000"/>
          </a:ln>
        </p:spPr>
      </p:pic>
      <p:sp>
        <p:nvSpPr>
          <p:cNvPr id="479" name="Wood, HM; Matzke, NJ; Gillespie, RG; Griswold, CE (2012). &quot;Treating Fossils as Terminal Taxa in Divergence Time Estimation Reveals Ancient Vicariance Patterns in the Palpimanoidea Spiders.&quot; Systematic Biology, 62(2), 264-284."/>
          <p:cNvSpPr/>
          <p:nvPr/>
        </p:nvSpPr>
        <p:spPr>
          <a:xfrm>
            <a:off x="285750" y="5687507"/>
            <a:ext cx="2920008" cy="1180127"/>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defTabSz="321457">
              <a:defRPr sz="1200"/>
            </a:pPr>
            <a:r>
              <a:t>Wood, HM; Matzke, NJ; Gillespie, RG; Griswold, CE (2012). "Treating Fossils as Terminal Taxa in Divergence Time Estimation Reveals Ancient Vicariance Patterns in the Palpimanoidea Spiders." </a:t>
            </a:r>
            <a:r>
              <a:rPr i="1"/>
              <a:t>Systematic Biology</a:t>
            </a:r>
            <a:r>
              <a:t>, 62(2), 264-284.</a:t>
            </a:r>
          </a:p>
        </p:txBody>
      </p:sp>
      <p:sp>
        <p:nvSpPr>
          <p:cNvPr id="480" name="“State-of-the-art analysis”  Bayes-DIVA"/>
          <p:cNvSpPr/>
          <p:nvPr/>
        </p:nvSpPr>
        <p:spPr>
          <a:xfrm>
            <a:off x="223242" y="2527101"/>
            <a:ext cx="3045023" cy="3982641"/>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p>
            <a:pPr algn="l">
              <a:defRPr sz="4800"/>
            </a:pPr>
            <a:r>
              <a:rPr sz="2400" b="1" dirty="0"/>
              <a:t>“State-of-the-art analysis”</a:t>
            </a:r>
          </a:p>
          <a:p>
            <a:pPr algn="l">
              <a:defRPr sz="4800"/>
            </a:pPr>
            <a:endParaRPr sz="2400" b="1" dirty="0"/>
          </a:p>
          <a:p>
            <a:pPr algn="l">
              <a:defRPr sz="4800"/>
            </a:pPr>
            <a:r>
              <a:rPr sz="2400" b="1" dirty="0"/>
              <a:t>Bayes-DIVA</a:t>
            </a:r>
          </a:p>
        </p:txBody>
      </p:sp>
      <p:pic>
        <p:nvPicPr>
          <p:cNvPr id="481" name="droppedImage.tiff" descr="droppedImage.tiff"/>
          <p:cNvPicPr>
            <a:picLocks noChangeAspect="1"/>
          </p:cNvPicPr>
          <p:nvPr/>
        </p:nvPicPr>
        <p:blipFill>
          <a:blip r:embed="rId3">
            <a:extLst/>
          </a:blip>
          <a:stretch>
            <a:fillRect/>
          </a:stretch>
        </p:blipFill>
        <p:spPr>
          <a:xfrm>
            <a:off x="347471" y="991196"/>
            <a:ext cx="1920670" cy="1937743"/>
          </a:xfrm>
          <a:prstGeom prst="rect">
            <a:avLst/>
          </a:prstGeom>
          <a:ln w="12700">
            <a:miter lim="400000"/>
          </a:ln>
        </p:spPr>
      </p:pic>
      <p:sp>
        <p:nvSpPr>
          <p:cNvPr id="482" name="Assassin spider biogeography"/>
          <p:cNvSpPr/>
          <p:nvPr/>
        </p:nvSpPr>
        <p:spPr>
          <a:xfrm>
            <a:off x="71438" y="-20469"/>
            <a:ext cx="4170164" cy="933906"/>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lvl1pPr algn="l" defTabSz="457200">
              <a:defRPr sz="3600" b="1"/>
            </a:lvl1pPr>
          </a:lstStyle>
          <a:p>
            <a:r>
              <a:rPr sz="2800" dirty="0"/>
              <a:t>Assassin spider biogeography</a:t>
            </a:r>
          </a:p>
        </p:txBody>
      </p:sp>
    </p:spTree>
    <p:extLst>
      <p:ext uri="{BB962C8B-B14F-4D97-AF65-F5344CB8AC3E}">
        <p14:creationId xmlns:p14="http://schemas.microsoft.com/office/powerpoint/2010/main" val="22837363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Problems with the state-of-the-art analysis"/>
          <p:cNvSpPr txBox="1">
            <a:spLocks noGrp="1"/>
          </p:cNvSpPr>
          <p:nvPr>
            <p:ph type="title"/>
          </p:nvPr>
        </p:nvSpPr>
        <p:spPr>
          <a:prstGeom prst="rect">
            <a:avLst/>
          </a:prstGeom>
        </p:spPr>
        <p:txBody>
          <a:bodyPr>
            <a:normAutofit fontScale="90000"/>
          </a:bodyPr>
          <a:lstStyle>
            <a:lvl1pPr algn="l">
              <a:defRPr sz="4800" b="1"/>
            </a:lvl1pPr>
          </a:lstStyle>
          <a:p>
            <a:pPr>
              <a:defRPr b="0"/>
            </a:pPr>
            <a:r>
              <a:rPr b="1"/>
              <a:t>Problems with the state-of-the-art analysis</a:t>
            </a:r>
          </a:p>
        </p:txBody>
      </p:sp>
      <p:sp>
        <p:nvSpPr>
          <p:cNvPr id="485" name="Complete range data is assumed…"/>
          <p:cNvSpPr txBox="1">
            <a:spLocks noGrp="1"/>
          </p:cNvSpPr>
          <p:nvPr>
            <p:ph type="body" idx="1"/>
          </p:nvPr>
        </p:nvSpPr>
        <p:spPr>
          <a:xfrm>
            <a:off x="892969" y="1928813"/>
            <a:ext cx="7867055" cy="3991570"/>
          </a:xfrm>
          <a:prstGeom prst="rect">
            <a:avLst/>
          </a:prstGeom>
        </p:spPr>
        <p:txBody>
          <a:bodyPr>
            <a:normAutofit lnSpcReduction="10000"/>
          </a:bodyPr>
          <a:lstStyle/>
          <a:p>
            <a:r>
              <a:t>Complete range data is assumed</a:t>
            </a:r>
          </a:p>
          <a:p>
            <a:r>
              <a:t>“true” vicariance is not allowed</a:t>
            </a:r>
          </a:p>
          <a:p>
            <a:pPr lvl="1"/>
            <a:r>
              <a:t>new species </a:t>
            </a:r>
            <a:r>
              <a:rPr i="1"/>
              <a:t>always</a:t>
            </a:r>
            <a:r>
              <a:t> start out at rangesize=1</a:t>
            </a:r>
          </a:p>
          <a:p>
            <a:r>
              <a:t>Species always start inside their ancestral range</a:t>
            </a:r>
          </a:p>
          <a:p>
            <a:r>
              <a:t>In LAGRANGE, this cladogenesis model is</a:t>
            </a:r>
            <a:br/>
            <a:r>
              <a:rPr i="1" u="sng"/>
              <a:t>fixed and unchangeable</a:t>
            </a:r>
            <a:r>
              <a:t> </a:t>
            </a:r>
          </a:p>
        </p:txBody>
      </p:sp>
    </p:spTree>
    <p:extLst>
      <p:ext uri="{BB962C8B-B14F-4D97-AF65-F5344CB8AC3E}">
        <p14:creationId xmlns:p14="http://schemas.microsoft.com/office/powerpoint/2010/main" val="235434531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Biogeographic rate matrices rapidly get huge (2number of areas)"/>
          <p:cNvSpPr/>
          <p:nvPr/>
        </p:nvSpPr>
        <p:spPr>
          <a:xfrm>
            <a:off x="357187" y="1376081"/>
            <a:ext cx="8206383" cy="441463"/>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p>
            <a:pPr marL="401822" lvl="1" indent="-401822">
              <a:spcBef>
                <a:spcPts val="1687"/>
              </a:spcBef>
              <a:buSzPct val="125000"/>
              <a:buChar char="•"/>
              <a:defRPr sz="3600"/>
            </a:pPr>
            <a:r>
              <a:rPr sz="2400" dirty="0"/>
              <a:t>Biogeographic rate matrices rapidly get huge (2</a:t>
            </a:r>
            <a:r>
              <a:rPr sz="2400" baseline="31999" dirty="0"/>
              <a:t>number of areas</a:t>
            </a:r>
            <a:r>
              <a:rPr sz="2400" dirty="0"/>
              <a:t>)</a:t>
            </a:r>
          </a:p>
        </p:txBody>
      </p:sp>
      <p:sp>
        <p:nvSpPr>
          <p:cNvPr id="451" name="Bayesian sampling of histories"/>
          <p:cNvSpPr/>
          <p:nvPr/>
        </p:nvSpPr>
        <p:spPr>
          <a:xfrm>
            <a:off x="0" y="986293"/>
            <a:ext cx="2895997" cy="349131"/>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spcBef>
                <a:spcPts val="1687"/>
              </a:spcBef>
            </a:pPr>
            <a:r>
              <a:t>Bayesian sampling of histories</a:t>
            </a:r>
          </a:p>
        </p:txBody>
      </p:sp>
      <p:pic>
        <p:nvPicPr>
          <p:cNvPr id="452" name="Region capture 37.png" descr="Region capture 37.png"/>
          <p:cNvPicPr>
            <a:picLocks noChangeAspect="1"/>
          </p:cNvPicPr>
          <p:nvPr/>
        </p:nvPicPr>
        <p:blipFill>
          <a:blip r:embed="rId2">
            <a:extLst/>
          </a:blip>
          <a:stretch>
            <a:fillRect/>
          </a:stretch>
        </p:blipFill>
        <p:spPr>
          <a:xfrm>
            <a:off x="553641" y="2107072"/>
            <a:ext cx="4848820" cy="4509827"/>
          </a:xfrm>
          <a:prstGeom prst="rect">
            <a:avLst/>
          </a:prstGeom>
          <a:ln w="25400">
            <a:solidFill>
              <a:srgbClr val="000000"/>
            </a:solidFill>
            <a:miter lim="400000"/>
          </a:ln>
        </p:spPr>
      </p:pic>
      <p:sp>
        <p:nvSpPr>
          <p:cNvPr id="453" name="See “BayArea” program: http://code.google.com/p/bayarea…"/>
          <p:cNvSpPr/>
          <p:nvPr/>
        </p:nvSpPr>
        <p:spPr>
          <a:xfrm>
            <a:off x="5688211" y="2214563"/>
            <a:ext cx="3357563" cy="2690925"/>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p>
            <a:pPr>
              <a:spcBef>
                <a:spcPts val="1687"/>
              </a:spcBef>
              <a:defRPr sz="3600"/>
            </a:pPr>
            <a:r>
              <a:rPr sz="1600" dirty="0"/>
              <a:t>See “BayArea” program:</a:t>
            </a:r>
            <a:br>
              <a:rPr sz="1600" dirty="0"/>
            </a:br>
            <a:r>
              <a:rPr sz="1600" u="sng" dirty="0"/>
              <a:t>http://code.google.com/p/bayarea</a:t>
            </a:r>
          </a:p>
          <a:p>
            <a:pPr>
              <a:spcBef>
                <a:spcPts val="1687"/>
              </a:spcBef>
              <a:defRPr sz="3600"/>
            </a:pPr>
            <a:r>
              <a:rPr sz="1600" dirty="0"/>
              <a:t>Accepted,</a:t>
            </a:r>
            <a:br>
              <a:rPr sz="1600" dirty="0"/>
            </a:br>
            <a:r>
              <a:rPr sz="1600" dirty="0"/>
              <a:t> </a:t>
            </a:r>
            <a:r>
              <a:rPr sz="1600" i="1" dirty="0"/>
              <a:t>Systematic Biology</a:t>
            </a:r>
          </a:p>
          <a:p>
            <a:pPr>
              <a:spcBef>
                <a:spcPts val="1687"/>
              </a:spcBef>
              <a:defRPr sz="3600"/>
            </a:pPr>
            <a:r>
              <a:rPr sz="1600" dirty="0"/>
              <a:t>Can do hundreds of areas through Bayesian data augmentation</a:t>
            </a:r>
          </a:p>
          <a:p>
            <a:pPr>
              <a:spcBef>
                <a:spcPts val="1687"/>
              </a:spcBef>
              <a:defRPr sz="3600"/>
            </a:pPr>
            <a:r>
              <a:rPr sz="1600" dirty="0"/>
              <a:t>But, assumes ranges are copied at cladogenesis</a:t>
            </a:r>
          </a:p>
        </p:txBody>
      </p:sp>
      <p:sp>
        <p:nvSpPr>
          <p:cNvPr id="454" name="Event-based method #4: BayArea"/>
          <p:cNvSpPr/>
          <p:nvPr/>
        </p:nvSpPr>
        <p:spPr>
          <a:xfrm>
            <a:off x="312539" y="250031"/>
            <a:ext cx="8090297" cy="50899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b"/>
          <a:lstStyle/>
          <a:p>
            <a:pPr algn="l">
              <a:defRPr sz="4800" b="1">
                <a:latin typeface="Calibri"/>
                <a:ea typeface="Calibri"/>
                <a:cs typeface="Calibri"/>
                <a:sym typeface="Calibri"/>
              </a:defRPr>
            </a:pPr>
            <a:r>
              <a:rPr>
                <a:latin typeface="+mn-lt"/>
                <a:ea typeface="+mn-ea"/>
                <a:cs typeface="+mn-cs"/>
                <a:sym typeface="Gill Sans"/>
              </a:rPr>
              <a:t>Event-based method #4: BayArea </a:t>
            </a: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r>
              <a:t>	</a:t>
            </a:r>
          </a:p>
        </p:txBody>
      </p:sp>
    </p:spTree>
    <p:extLst>
      <p:ext uri="{BB962C8B-B14F-4D97-AF65-F5344CB8AC3E}">
        <p14:creationId xmlns:p14="http://schemas.microsoft.com/office/powerpoint/2010/main" val="837624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 name="spmat_sym.pdf" descr="spmat_sym.pdf"/>
          <p:cNvPicPr>
            <a:picLocks noChangeAspect="1"/>
          </p:cNvPicPr>
          <p:nvPr/>
        </p:nvPicPr>
        <p:blipFill>
          <a:blip r:embed="rId2">
            <a:extLst/>
          </a:blip>
          <a:stretch>
            <a:fillRect/>
          </a:stretch>
        </p:blipFill>
        <p:spPr>
          <a:xfrm>
            <a:off x="-598289" y="3412529"/>
            <a:ext cx="10492909" cy="8108156"/>
          </a:xfrm>
          <a:prstGeom prst="rect">
            <a:avLst/>
          </a:prstGeom>
          <a:ln w="12700">
            <a:miter lim="400000"/>
          </a:ln>
        </p:spPr>
      </p:pic>
      <p:pic>
        <p:nvPicPr>
          <p:cNvPr id="458" name="Screen Shot 2012-11-17 at 10.27.32 PM.png" descr="Screen Shot 2012-11-17 at 10.27.32 PM.png"/>
          <p:cNvPicPr>
            <a:picLocks noChangeAspect="1"/>
          </p:cNvPicPr>
          <p:nvPr/>
        </p:nvPicPr>
        <p:blipFill>
          <a:blip r:embed="rId3">
            <a:extLst/>
          </a:blip>
          <a:stretch>
            <a:fillRect/>
          </a:stretch>
        </p:blipFill>
        <p:spPr>
          <a:xfrm>
            <a:off x="2625328" y="3259336"/>
            <a:ext cx="1535906" cy="767953"/>
          </a:xfrm>
          <a:prstGeom prst="rect">
            <a:avLst/>
          </a:prstGeom>
          <a:ln w="12700">
            <a:miter lim="400000"/>
          </a:ln>
        </p:spPr>
      </p:pic>
      <p:sp>
        <p:nvSpPr>
          <p:cNvPr id="460" name="Cladogenesis -- “no event” during speciation (i.e., pure continuous time)"/>
          <p:cNvSpPr/>
          <p:nvPr/>
        </p:nvSpPr>
        <p:spPr>
          <a:xfrm>
            <a:off x="892969" y="1437680"/>
            <a:ext cx="7358063" cy="1714500"/>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p>
            <a:pPr>
              <a:spcBef>
                <a:spcPts val="1687"/>
              </a:spcBef>
            </a:pPr>
            <a:r>
              <a:rPr b="1"/>
              <a:t>Cladogenesis</a:t>
            </a:r>
            <a:r>
              <a:t> -- “no event” during speciation (i.e., pure continuous time)</a:t>
            </a:r>
          </a:p>
        </p:txBody>
      </p:sp>
      <p:sp>
        <p:nvSpPr>
          <p:cNvPr id="461" name="Event-based method #4: BayArea"/>
          <p:cNvSpPr/>
          <p:nvPr/>
        </p:nvSpPr>
        <p:spPr>
          <a:xfrm>
            <a:off x="312539" y="250031"/>
            <a:ext cx="8090297" cy="50899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b"/>
          <a:lstStyle/>
          <a:p>
            <a:pPr algn="l">
              <a:defRPr sz="4800" b="1">
                <a:latin typeface="Calibri"/>
                <a:ea typeface="Calibri"/>
                <a:cs typeface="Calibri"/>
                <a:sym typeface="Calibri"/>
              </a:defRPr>
            </a:pPr>
            <a:r>
              <a:rPr>
                <a:latin typeface="+mn-lt"/>
                <a:ea typeface="+mn-ea"/>
                <a:cs typeface="+mn-cs"/>
                <a:sym typeface="Gill Sans"/>
              </a:rPr>
              <a:t>Event-based method #4: BayArea </a:t>
            </a: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endParaRPr>
              <a:latin typeface="+mn-lt"/>
              <a:ea typeface="+mn-ea"/>
              <a:cs typeface="+mn-cs"/>
              <a:sym typeface="Gill Sans"/>
            </a:endParaRPr>
          </a:p>
          <a:p>
            <a:pPr algn="l">
              <a:defRPr sz="4800" b="1">
                <a:latin typeface="Calibri"/>
                <a:ea typeface="Calibri"/>
                <a:cs typeface="Calibri"/>
                <a:sym typeface="Calibri"/>
              </a:defRPr>
            </a:pPr>
            <a:r>
              <a:t>	</a:t>
            </a:r>
          </a:p>
        </p:txBody>
      </p:sp>
      <p:sp>
        <p:nvSpPr>
          <p:cNvPr id="2" name="Rectangle 1"/>
          <p:cNvSpPr/>
          <p:nvPr/>
        </p:nvSpPr>
        <p:spPr>
          <a:xfrm>
            <a:off x="182769" y="325232"/>
            <a:ext cx="4572000" cy="400110"/>
          </a:xfrm>
          <a:prstGeom prst="rect">
            <a:avLst/>
          </a:prstGeom>
        </p:spPr>
        <p:txBody>
          <a:bodyPr>
            <a:spAutoFit/>
          </a:bodyPr>
          <a:lstStyle/>
          <a:p>
            <a:pPr>
              <a:spcBef>
                <a:spcPts val="1687"/>
              </a:spcBef>
              <a:defRPr sz="3600"/>
            </a:pPr>
            <a:r>
              <a:rPr lang="en-US" sz="2000" b="1" dirty="0"/>
              <a:t>“BayArea” </a:t>
            </a:r>
            <a:r>
              <a:rPr lang="en-US" sz="2000" b="1" dirty="0" smtClean="0"/>
              <a:t>program</a:t>
            </a:r>
            <a:r>
              <a:rPr lang="en-US" sz="2000" b="1" dirty="0"/>
              <a:t> </a:t>
            </a:r>
            <a:r>
              <a:rPr lang="en-US" sz="2000" b="1" dirty="0" smtClean="0"/>
              <a:t>(Landis et al. 2013)</a:t>
            </a:r>
            <a:endParaRPr lang="en-US" sz="2000" b="1" u="sng" dirty="0"/>
          </a:p>
        </p:txBody>
      </p:sp>
      <p:sp>
        <p:nvSpPr>
          <p:cNvPr id="9" name="sympatric"/>
          <p:cNvSpPr/>
          <p:nvPr/>
        </p:nvSpPr>
        <p:spPr>
          <a:xfrm>
            <a:off x="-242612" y="4065217"/>
            <a:ext cx="2060839" cy="564574"/>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nchor="ctr">
            <a:spAutoFit/>
          </a:bodyPr>
          <a:lstStyle/>
          <a:p>
            <a:pPr lvl="1">
              <a:defRPr sz="2400"/>
            </a:pPr>
            <a:r>
              <a:rPr lang="en-US" sz="1600" b="1" dirty="0" smtClean="0"/>
              <a:t>Weights per speciation event:</a:t>
            </a:r>
            <a:endParaRPr sz="1600" b="1" dirty="0"/>
          </a:p>
        </p:txBody>
      </p:sp>
      <p:sp>
        <p:nvSpPr>
          <p:cNvPr id="10" name="sympatric"/>
          <p:cNvSpPr/>
          <p:nvPr/>
        </p:nvSpPr>
        <p:spPr>
          <a:xfrm>
            <a:off x="3994911" y="3304870"/>
            <a:ext cx="3787045" cy="564574"/>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nchor="ctr">
            <a:spAutoFit/>
          </a:bodyPr>
          <a:lstStyle/>
          <a:p>
            <a:pPr lvl="1">
              <a:defRPr sz="2400"/>
            </a:pPr>
            <a:r>
              <a:rPr lang="en-US" sz="1600" b="1" dirty="0" smtClean="0"/>
              <a:t>“Sympatric” (range-copying) speciation occurs with probability=1.0</a:t>
            </a:r>
            <a:endParaRPr sz="1600" b="1" dirty="0"/>
          </a:p>
        </p:txBody>
      </p:sp>
    </p:spTree>
    <p:extLst>
      <p:ext uri="{BB962C8B-B14F-4D97-AF65-F5344CB8AC3E}">
        <p14:creationId xmlns:p14="http://schemas.microsoft.com/office/powerpoint/2010/main" val="365326007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3" name="Region capture 11.png" descr="Region capture 11.png"/>
          <p:cNvPicPr>
            <a:picLocks noChangeAspect="1"/>
          </p:cNvPicPr>
          <p:nvPr/>
        </p:nvPicPr>
        <p:blipFill>
          <a:blip r:embed="rId2">
            <a:extLst/>
          </a:blip>
          <a:stretch>
            <a:fillRect/>
          </a:stretch>
        </p:blipFill>
        <p:spPr>
          <a:xfrm>
            <a:off x="2656592" y="80367"/>
            <a:ext cx="6612424" cy="6474023"/>
          </a:xfrm>
          <a:prstGeom prst="rect">
            <a:avLst/>
          </a:prstGeom>
          <a:ln w="12700">
            <a:miter lim="400000"/>
          </a:ln>
        </p:spPr>
      </p:pic>
      <p:sp>
        <p:nvSpPr>
          <p:cNvPr id="464" name="Rectangle"/>
          <p:cNvSpPr/>
          <p:nvPr/>
        </p:nvSpPr>
        <p:spPr>
          <a:xfrm>
            <a:off x="2803922" y="3384351"/>
            <a:ext cx="6295430" cy="3348633"/>
          </a:xfrm>
          <a:prstGeom prst="rect">
            <a:avLst/>
          </a:prstGeom>
          <a:solidFill>
            <a:srgbClr val="FFFFFF"/>
          </a:solidFill>
          <a:ln w="12700">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466" name="Rectangle"/>
          <p:cNvSpPr/>
          <p:nvPr/>
        </p:nvSpPr>
        <p:spPr>
          <a:xfrm>
            <a:off x="7545586" y="330398"/>
            <a:ext cx="1393031" cy="3241477"/>
          </a:xfrm>
          <a:prstGeom prst="rect">
            <a:avLst/>
          </a:prstGeom>
          <a:solidFill>
            <a:srgbClr val="FFFFFF"/>
          </a:solidFill>
          <a:ln w="12700">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6" name="Different cladogenesis models!"/>
          <p:cNvSpPr/>
          <p:nvPr/>
        </p:nvSpPr>
        <p:spPr>
          <a:xfrm>
            <a:off x="0" y="246084"/>
            <a:ext cx="2787218" cy="1918791"/>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algn="l">
              <a:defRPr sz="4800"/>
            </a:pPr>
            <a:r>
              <a:rPr sz="4000" b="1" dirty="0"/>
              <a:t>Different</a:t>
            </a:r>
            <a:br>
              <a:rPr sz="4000" b="1" dirty="0"/>
            </a:br>
            <a:r>
              <a:rPr sz="4000" b="1" dirty="0"/>
              <a:t>cladogenesis</a:t>
            </a:r>
            <a:br>
              <a:rPr sz="4000" b="1" dirty="0"/>
            </a:br>
            <a:r>
              <a:rPr sz="4000" b="1" dirty="0"/>
              <a:t>models!</a:t>
            </a:r>
          </a:p>
        </p:txBody>
      </p:sp>
    </p:spTree>
    <p:extLst>
      <p:ext uri="{BB962C8B-B14F-4D97-AF65-F5344CB8AC3E}">
        <p14:creationId xmlns:p14="http://schemas.microsoft.com/office/powerpoint/2010/main" val="929519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8" name="Region capture 11.png" descr="Region capture 11.png"/>
          <p:cNvPicPr>
            <a:picLocks noChangeAspect="1"/>
          </p:cNvPicPr>
          <p:nvPr/>
        </p:nvPicPr>
        <p:blipFill>
          <a:blip r:embed="rId2">
            <a:extLst/>
          </a:blip>
          <a:stretch>
            <a:fillRect/>
          </a:stretch>
        </p:blipFill>
        <p:spPr>
          <a:xfrm>
            <a:off x="2656592" y="80367"/>
            <a:ext cx="6612424" cy="6474023"/>
          </a:xfrm>
          <a:prstGeom prst="rect">
            <a:avLst/>
          </a:prstGeom>
          <a:ln w="12700">
            <a:miter lim="400000"/>
          </a:ln>
        </p:spPr>
      </p:pic>
      <p:sp>
        <p:nvSpPr>
          <p:cNvPr id="469" name="Different cladogenesis models!"/>
          <p:cNvSpPr/>
          <p:nvPr/>
        </p:nvSpPr>
        <p:spPr>
          <a:xfrm>
            <a:off x="0" y="246084"/>
            <a:ext cx="2787218" cy="1918791"/>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algn="l">
              <a:defRPr sz="4800"/>
            </a:pPr>
            <a:r>
              <a:rPr sz="4000" b="1" dirty="0"/>
              <a:t>Different</a:t>
            </a:r>
            <a:br>
              <a:rPr sz="4000" b="1" dirty="0"/>
            </a:br>
            <a:r>
              <a:rPr sz="4000" b="1" dirty="0"/>
              <a:t>cladogenesis</a:t>
            </a:r>
            <a:br>
              <a:rPr sz="4000" b="1" dirty="0"/>
            </a:br>
            <a:r>
              <a:rPr sz="4000" b="1" dirty="0"/>
              <a:t>models!</a:t>
            </a:r>
          </a:p>
        </p:txBody>
      </p:sp>
      <p:sp>
        <p:nvSpPr>
          <p:cNvPr id="470" name="Rectangle"/>
          <p:cNvSpPr/>
          <p:nvPr/>
        </p:nvSpPr>
        <p:spPr>
          <a:xfrm>
            <a:off x="7545586" y="330398"/>
            <a:ext cx="1393031" cy="3241477"/>
          </a:xfrm>
          <a:prstGeom prst="rect">
            <a:avLst/>
          </a:prstGeom>
          <a:solidFill>
            <a:srgbClr val="FFFFFF"/>
          </a:solidFill>
          <a:ln w="12700">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4036722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Unresolved fundamental issues"/>
          <p:cNvSpPr txBox="1">
            <a:spLocks noGrp="1"/>
          </p:cNvSpPr>
          <p:nvPr>
            <p:ph type="title"/>
          </p:nvPr>
        </p:nvSpPr>
        <p:spPr>
          <a:xfrm>
            <a:off x="892969" y="107156"/>
            <a:ext cx="7358063" cy="1714500"/>
          </a:xfrm>
          <a:prstGeom prst="rect">
            <a:avLst/>
          </a:prstGeom>
        </p:spPr>
        <p:txBody>
          <a:bodyPr/>
          <a:lstStyle>
            <a:lvl1pPr algn="l">
              <a:defRPr sz="4800" b="1"/>
            </a:lvl1pPr>
          </a:lstStyle>
          <a:p>
            <a:pPr>
              <a:defRPr b="0"/>
            </a:pPr>
            <a:r>
              <a:rPr b="1"/>
              <a:t>Unresolved fundamental issues</a:t>
            </a:r>
          </a:p>
        </p:txBody>
      </p:sp>
      <p:sp>
        <p:nvSpPr>
          <p:cNvPr id="488" name="“Vicariance vs. dispersal”…"/>
          <p:cNvSpPr txBox="1">
            <a:spLocks noGrp="1"/>
          </p:cNvSpPr>
          <p:nvPr>
            <p:ph type="body" idx="1"/>
          </p:nvPr>
        </p:nvSpPr>
        <p:spPr>
          <a:xfrm>
            <a:off x="892969" y="2490971"/>
            <a:ext cx="7358063" cy="4018359"/>
          </a:xfrm>
          <a:prstGeom prst="rect">
            <a:avLst/>
          </a:prstGeom>
        </p:spPr>
        <p:txBody>
          <a:bodyPr/>
          <a:lstStyle/>
          <a:p>
            <a:pPr marL="401822"/>
            <a:r>
              <a:rPr dirty="0"/>
              <a:t>“Vicariance vs. dispersal”</a:t>
            </a:r>
          </a:p>
          <a:p>
            <a:pPr marL="401822"/>
            <a:r>
              <a:rPr dirty="0"/>
              <a:t>Range extension / contraction</a:t>
            </a:r>
          </a:p>
          <a:p>
            <a:pPr marL="401822"/>
            <a:r>
              <a:rPr dirty="0"/>
              <a:t>Cladogenic vs. anagenic change</a:t>
            </a:r>
          </a:p>
          <a:p>
            <a:pPr marL="401822"/>
            <a:r>
              <a:rPr dirty="0"/>
              <a:t>Founder-event speciation</a:t>
            </a:r>
          </a:p>
        </p:txBody>
      </p:sp>
      <p:sp>
        <p:nvSpPr>
          <p:cNvPr id="489" name="What is the right model?"/>
          <p:cNvSpPr/>
          <p:nvPr/>
        </p:nvSpPr>
        <p:spPr>
          <a:xfrm>
            <a:off x="214313" y="1929805"/>
            <a:ext cx="4026039" cy="533796"/>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spcBef>
                <a:spcPts val="1687"/>
              </a:spcBef>
            </a:pPr>
            <a:r>
              <a:rPr sz="3000" b="1" dirty="0"/>
              <a:t>What is the right model?</a:t>
            </a:r>
          </a:p>
        </p:txBody>
      </p:sp>
    </p:spTree>
    <p:extLst>
      <p:ext uri="{BB962C8B-B14F-4D97-AF65-F5344CB8AC3E}">
        <p14:creationId xmlns:p14="http://schemas.microsoft.com/office/powerpoint/2010/main" val="51009360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What is historical biogeography?"/>
          <p:cNvSpPr txBox="1">
            <a:spLocks noGrp="1"/>
          </p:cNvSpPr>
          <p:nvPr>
            <p:ph type="title"/>
          </p:nvPr>
        </p:nvSpPr>
        <p:spPr>
          <a:xfrm>
            <a:off x="187523" y="-241102"/>
            <a:ext cx="7956352" cy="1071563"/>
          </a:xfrm>
          <a:prstGeom prst="rect">
            <a:avLst/>
          </a:prstGeom>
        </p:spPr>
        <p:txBody>
          <a:bodyPr>
            <a:normAutofit fontScale="90000"/>
          </a:bodyPr>
          <a:lstStyle>
            <a:lvl1pPr algn="l">
              <a:defRPr sz="4800" b="1"/>
            </a:lvl1pPr>
          </a:lstStyle>
          <a:p>
            <a:pPr>
              <a:defRPr b="0"/>
            </a:pPr>
            <a:r>
              <a:rPr b="1"/>
              <a:t>What is historical biogeography?</a:t>
            </a:r>
          </a:p>
        </p:txBody>
      </p:sp>
      <p:pic>
        <p:nvPicPr>
          <p:cNvPr id="157" name="McEvoy_etal_2010_AJHG_whole-genome_genetic_diversity_Fst_allele_tree.png" descr="McEvoy_etal_2010_AJHG_whole-genome_genetic_diversity_Fst_allele_tree.png"/>
          <p:cNvPicPr>
            <a:picLocks noChangeAspect="1"/>
          </p:cNvPicPr>
          <p:nvPr/>
        </p:nvPicPr>
        <p:blipFill>
          <a:blip r:embed="rId2">
            <a:extLst/>
          </a:blip>
          <a:stretch>
            <a:fillRect/>
          </a:stretch>
        </p:blipFill>
        <p:spPr>
          <a:xfrm>
            <a:off x="1821656" y="1062633"/>
            <a:ext cx="4697016" cy="4029420"/>
          </a:xfrm>
          <a:prstGeom prst="rect">
            <a:avLst/>
          </a:prstGeom>
          <a:ln w="12700">
            <a:miter lim="400000"/>
          </a:ln>
        </p:spPr>
      </p:pic>
      <p:sp>
        <p:nvSpPr>
          <p:cNvPr id="158" name="McEvoy et al. (2010), AJHG, Figure 1. Unrooted NJ tree of Fst values derived from allele frequencies.  (Note: yes, I know this is a distance tree representing average differences in allele frequencies between populations, not a phylogeny.)"/>
          <p:cNvSpPr/>
          <p:nvPr/>
        </p:nvSpPr>
        <p:spPr>
          <a:xfrm>
            <a:off x="3446063" y="6047205"/>
            <a:ext cx="5519343" cy="810795"/>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nchor="ctr">
            <a:spAutoFit/>
          </a:bodyPr>
          <a:lstStyle/>
          <a:p>
            <a:pPr lvl="1">
              <a:spcBef>
                <a:spcPts val="1687"/>
              </a:spcBef>
              <a:defRPr sz="1200"/>
            </a:pPr>
            <a:r>
              <a:rPr dirty="0"/>
              <a:t>McEvoy et al. (2010), </a:t>
            </a:r>
            <a:r>
              <a:rPr i="1" dirty="0"/>
              <a:t>AJHG</a:t>
            </a:r>
            <a:r>
              <a:rPr dirty="0"/>
              <a:t>, Figure 1. Unrooted NJ tree of Fst values derived from allele frequencies. </a:t>
            </a:r>
            <a:br>
              <a:rPr dirty="0"/>
            </a:br>
            <a:r>
              <a:rPr dirty="0"/>
              <a:t>(Note: yes, I know this is a distance tree representing average differences in allele frequencies between populations, not a phylogeny.)</a:t>
            </a:r>
          </a:p>
        </p:txBody>
      </p:sp>
      <p:sp>
        <p:nvSpPr>
          <p:cNvPr id="159" name="Dendrogram of genetic distances between human populations"/>
          <p:cNvSpPr/>
          <p:nvPr/>
        </p:nvSpPr>
        <p:spPr>
          <a:xfrm>
            <a:off x="1643063" y="5119222"/>
            <a:ext cx="7880008"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spcBef>
                <a:spcPts val="1687"/>
              </a:spcBef>
              <a:defRPr sz="2400"/>
            </a:pPr>
            <a:r>
              <a:t>Dendrogram of genetic distances between human populations</a:t>
            </a:r>
          </a:p>
        </p:txBody>
      </p:sp>
    </p:spTree>
    <p:extLst>
      <p:ext uri="{BB962C8B-B14F-4D97-AF65-F5344CB8AC3E}">
        <p14:creationId xmlns:p14="http://schemas.microsoft.com/office/powerpoint/2010/main" val="307388329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Unresolved fundamental issues"/>
          <p:cNvSpPr txBox="1">
            <a:spLocks noGrp="1"/>
          </p:cNvSpPr>
          <p:nvPr>
            <p:ph type="title"/>
          </p:nvPr>
        </p:nvSpPr>
        <p:spPr>
          <a:xfrm>
            <a:off x="892969" y="107156"/>
            <a:ext cx="7358063" cy="1714500"/>
          </a:xfrm>
          <a:prstGeom prst="rect">
            <a:avLst/>
          </a:prstGeom>
        </p:spPr>
        <p:txBody>
          <a:bodyPr/>
          <a:lstStyle>
            <a:lvl1pPr algn="l">
              <a:defRPr sz="4800" b="1"/>
            </a:lvl1pPr>
          </a:lstStyle>
          <a:p>
            <a:pPr>
              <a:defRPr b="0"/>
            </a:pPr>
            <a:r>
              <a:rPr b="1"/>
              <a:t>Unresolved fundamental issues</a:t>
            </a:r>
          </a:p>
        </p:txBody>
      </p:sp>
      <p:sp>
        <p:nvSpPr>
          <p:cNvPr id="492" name="“Vicariance vs. dispersal”…"/>
          <p:cNvSpPr txBox="1">
            <a:spLocks noGrp="1"/>
          </p:cNvSpPr>
          <p:nvPr>
            <p:ph type="body" idx="1"/>
          </p:nvPr>
        </p:nvSpPr>
        <p:spPr>
          <a:xfrm>
            <a:off x="892969" y="2523370"/>
            <a:ext cx="7358063" cy="4018359"/>
          </a:xfrm>
          <a:prstGeom prst="rect">
            <a:avLst/>
          </a:prstGeom>
        </p:spPr>
        <p:txBody>
          <a:bodyPr/>
          <a:lstStyle/>
          <a:p>
            <a:pPr marL="401822"/>
            <a:r>
              <a:rPr dirty="0"/>
              <a:t>“Vicariance vs. dispersal”</a:t>
            </a:r>
          </a:p>
          <a:p>
            <a:pPr marL="401822"/>
            <a:r>
              <a:rPr dirty="0"/>
              <a:t>Range extension / contraction</a:t>
            </a:r>
          </a:p>
          <a:p>
            <a:pPr marL="401822"/>
            <a:r>
              <a:rPr dirty="0"/>
              <a:t>Cladogenic vs. anagenic change</a:t>
            </a:r>
          </a:p>
          <a:p>
            <a:pPr marL="401822">
              <a:defRPr b="1"/>
            </a:pPr>
            <a:r>
              <a:rPr dirty="0"/>
              <a:t>Founder-event speciation</a:t>
            </a:r>
          </a:p>
        </p:txBody>
      </p:sp>
      <p:sp>
        <p:nvSpPr>
          <p:cNvPr id="5" name="What is the right model?"/>
          <p:cNvSpPr/>
          <p:nvPr/>
        </p:nvSpPr>
        <p:spPr>
          <a:xfrm>
            <a:off x="214313" y="1929805"/>
            <a:ext cx="4026039" cy="533796"/>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spcBef>
                <a:spcPts val="1687"/>
              </a:spcBef>
            </a:pPr>
            <a:r>
              <a:rPr sz="3000" b="1" dirty="0"/>
              <a:t>What is the right model?</a:t>
            </a:r>
          </a:p>
        </p:txBody>
      </p:sp>
    </p:spTree>
    <p:extLst>
      <p:ext uri="{BB962C8B-B14F-4D97-AF65-F5344CB8AC3E}">
        <p14:creationId xmlns:p14="http://schemas.microsoft.com/office/powerpoint/2010/main" val="39108696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Founder-event speciation"/>
          <p:cNvSpPr txBox="1">
            <a:spLocks noGrp="1"/>
          </p:cNvSpPr>
          <p:nvPr>
            <p:ph type="ctrTitle"/>
          </p:nvPr>
        </p:nvSpPr>
        <p:spPr>
          <a:xfrm>
            <a:off x="312539" y="250031"/>
            <a:ext cx="8108156" cy="1151930"/>
          </a:xfrm>
          <a:prstGeom prst="rect">
            <a:avLst/>
          </a:prstGeom>
        </p:spPr>
        <p:txBody>
          <a:bodyPr>
            <a:normAutofit fontScale="90000"/>
          </a:bodyPr>
          <a:lstStyle/>
          <a:p>
            <a:pPr algn="l">
              <a:defRPr sz="4800" b="1">
                <a:latin typeface="Calibri"/>
                <a:ea typeface="Calibri"/>
                <a:cs typeface="Calibri"/>
                <a:sym typeface="Calibri"/>
              </a:defRPr>
            </a:pPr>
            <a:r>
              <a:rPr dirty="0"/>
              <a:t>Founder-event speciation</a:t>
            </a:r>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r>
              <a:rPr dirty="0"/>
              <a:t>	</a:t>
            </a:r>
          </a:p>
        </p:txBody>
      </p:sp>
      <p:sp>
        <p:nvSpPr>
          <p:cNvPr id="496" name="In founder-event speciation, a rare dispersal event “instantaneously” establishes a geographically isolated new lineage with one or a few individuals…"/>
          <p:cNvSpPr/>
          <p:nvPr/>
        </p:nvSpPr>
        <p:spPr>
          <a:xfrm>
            <a:off x="616148" y="2537495"/>
            <a:ext cx="7000875" cy="2443807"/>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marL="401822" lvl="1" indent="-401822">
              <a:spcBef>
                <a:spcPts val="1687"/>
              </a:spcBef>
              <a:buSzPct val="125000"/>
              <a:buChar char="•"/>
            </a:pPr>
            <a:r>
              <a:rPr dirty="0"/>
              <a:t>In founder-event speciation, a rare dispersal event “instantaneously” establishes a geographically isolated new lineage with one or a few individuals</a:t>
            </a:r>
          </a:p>
          <a:p>
            <a:pPr marL="401822" lvl="1" indent="-401822">
              <a:spcBef>
                <a:spcPts val="1687"/>
              </a:spcBef>
              <a:buSzPct val="125000"/>
              <a:buChar char="•"/>
            </a:pPr>
            <a:r>
              <a:rPr dirty="0"/>
              <a:t>Widely discussed in population genetics, speciation literature, island biogeography</a:t>
            </a:r>
          </a:p>
          <a:p>
            <a:pPr marL="401822" lvl="1" indent="-401822">
              <a:spcBef>
                <a:spcPts val="1687"/>
              </a:spcBef>
              <a:buSzPct val="125000"/>
              <a:buChar char="•"/>
            </a:pPr>
            <a:r>
              <a:rPr dirty="0"/>
              <a:t>However, </a:t>
            </a:r>
            <a:r>
              <a:rPr lang="en-US" dirty="0" smtClean="0"/>
              <a:t>was </a:t>
            </a:r>
            <a:r>
              <a:rPr dirty="0" smtClean="0"/>
              <a:t>ignored </a:t>
            </a:r>
            <a:r>
              <a:rPr dirty="0"/>
              <a:t>in historical biogeography </a:t>
            </a:r>
            <a:r>
              <a:rPr lang="en-US" dirty="0" smtClean="0"/>
              <a:t>computational inference </a:t>
            </a:r>
            <a:r>
              <a:rPr i="1" dirty="0" smtClean="0"/>
              <a:t>models</a:t>
            </a:r>
            <a:endParaRPr i="1" dirty="0"/>
          </a:p>
        </p:txBody>
      </p:sp>
      <p:sp>
        <p:nvSpPr>
          <p:cNvPr id="2" name="Rectangle 1"/>
          <p:cNvSpPr/>
          <p:nvPr/>
        </p:nvSpPr>
        <p:spPr>
          <a:xfrm>
            <a:off x="0" y="2061849"/>
            <a:ext cx="4271948" cy="553998"/>
          </a:xfrm>
          <a:prstGeom prst="rect">
            <a:avLst/>
          </a:prstGeom>
        </p:spPr>
        <p:txBody>
          <a:bodyPr wrap="none">
            <a:spAutoFit/>
          </a:bodyPr>
          <a:lstStyle/>
          <a:p>
            <a:pPr marL="401822">
              <a:defRPr b="1"/>
            </a:pPr>
            <a:r>
              <a:rPr lang="en-US" sz="3000" dirty="0"/>
              <a:t>Founder-event speciation</a:t>
            </a:r>
            <a:endParaRPr lang="en-US" sz="3000" dirty="0"/>
          </a:p>
        </p:txBody>
      </p:sp>
    </p:spTree>
    <p:extLst>
      <p:ext uri="{BB962C8B-B14F-4D97-AF65-F5344CB8AC3E}">
        <p14:creationId xmlns:p14="http://schemas.microsoft.com/office/powerpoint/2010/main" val="2902648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LAGRANGE has a fixed speciation model (grey areas below)"/>
          <p:cNvSpPr txBox="1">
            <a:spLocks noGrp="1"/>
          </p:cNvSpPr>
          <p:nvPr>
            <p:ph type="ctrTitle"/>
          </p:nvPr>
        </p:nvSpPr>
        <p:spPr>
          <a:xfrm>
            <a:off x="312539" y="250031"/>
            <a:ext cx="8108156" cy="1151930"/>
          </a:xfrm>
          <a:prstGeom prst="rect">
            <a:avLst/>
          </a:prstGeom>
        </p:spPr>
        <p:txBody>
          <a:bodyPr>
            <a:normAutofit fontScale="90000"/>
          </a:bodyPr>
          <a:lstStyle/>
          <a:p>
            <a:pPr algn="l">
              <a:defRPr sz="4800" b="1">
                <a:latin typeface="Calibri"/>
                <a:ea typeface="Calibri"/>
                <a:cs typeface="Calibri"/>
                <a:sym typeface="Calibri"/>
              </a:defRPr>
            </a:pPr>
            <a:r>
              <a:t>LAGRANGE has a </a:t>
            </a:r>
            <a:r>
              <a:rPr i="1"/>
              <a:t>fixed</a:t>
            </a:r>
            <a:r>
              <a:t> speciation model (grey areas below)</a:t>
            </a: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r>
              <a:t>	</a:t>
            </a:r>
          </a:p>
        </p:txBody>
      </p:sp>
      <p:pic>
        <p:nvPicPr>
          <p:cNvPr id="507" name="Screen Shot 2012-11-11 at 10.42.32 PM.png" descr="Screen Shot 2012-11-11 at 10.42.32 PM.png"/>
          <p:cNvPicPr>
            <a:picLocks noChangeAspect="1"/>
          </p:cNvPicPr>
          <p:nvPr/>
        </p:nvPicPr>
        <p:blipFill>
          <a:blip r:embed="rId2">
            <a:extLst/>
          </a:blip>
          <a:stretch>
            <a:fillRect/>
          </a:stretch>
        </p:blipFill>
        <p:spPr>
          <a:xfrm>
            <a:off x="660797" y="1500188"/>
            <a:ext cx="7407576" cy="4348759"/>
          </a:xfrm>
          <a:prstGeom prst="rect">
            <a:avLst/>
          </a:prstGeom>
          <a:ln w="12700">
            <a:miter lim="400000"/>
          </a:ln>
        </p:spPr>
      </p:pic>
      <p:sp>
        <p:nvSpPr>
          <p:cNvPr id="508" name="Rectangle"/>
          <p:cNvSpPr/>
          <p:nvPr/>
        </p:nvSpPr>
        <p:spPr>
          <a:xfrm>
            <a:off x="6286500" y="1866305"/>
            <a:ext cx="1964531" cy="3545086"/>
          </a:xfrm>
          <a:prstGeom prst="rect">
            <a:avLst/>
          </a:prstGeom>
          <a:solidFill>
            <a:srgbClr val="FFFFFF"/>
          </a:solidFill>
          <a:ln w="25400">
            <a:solidFill>
              <a:srgbClr val="FFFFFF"/>
            </a:solidFill>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2428667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droppedImage.tiff" descr="droppedImage.tiff"/>
          <p:cNvPicPr>
            <a:picLocks noChangeAspect="1"/>
          </p:cNvPicPr>
          <p:nvPr/>
        </p:nvPicPr>
        <p:blipFill>
          <a:blip r:embed="rId2">
            <a:extLst/>
          </a:blip>
          <a:stretch>
            <a:fillRect/>
          </a:stretch>
        </p:blipFill>
        <p:spPr>
          <a:xfrm>
            <a:off x="1250156" y="3293185"/>
            <a:ext cx="2178844" cy="3546956"/>
          </a:xfrm>
          <a:prstGeom prst="rect">
            <a:avLst/>
          </a:prstGeom>
          <a:ln w="12700">
            <a:solidFill>
              <a:srgbClr val="000000"/>
            </a:solidFill>
            <a:miter lim="400000"/>
          </a:ln>
        </p:spPr>
      </p:pic>
      <p:sp>
        <p:nvSpPr>
          <p:cNvPr id="262" name="“The resurrection of dispersalism, as de Queiroz (2005) has envisioned, is reactionary and with little (or even no) empirical foundation.”  Santos, C.M.D. (2007). “On basal clades and ancestral areas.” Journal of Biogeography, 34, 1470-1469."/>
          <p:cNvSpPr/>
          <p:nvPr/>
        </p:nvSpPr>
        <p:spPr>
          <a:xfrm>
            <a:off x="3746004" y="2259211"/>
            <a:ext cx="4969371" cy="1464469"/>
          </a:xfrm>
          <a:custGeom>
            <a:avLst/>
            <a:gdLst/>
            <a:ahLst/>
            <a:cxnLst>
              <a:cxn ang="0">
                <a:pos x="wd2" y="hd2"/>
              </a:cxn>
              <a:cxn ang="5400000">
                <a:pos x="wd2" y="hd2"/>
              </a:cxn>
              <a:cxn ang="10800000">
                <a:pos x="wd2" y="hd2"/>
              </a:cxn>
              <a:cxn ang="16200000">
                <a:pos x="wd2" y="hd2"/>
              </a:cxn>
            </a:cxnLst>
            <a:rect l="0" t="0" r="r" b="b"/>
            <a:pathLst>
              <a:path w="21600" h="21600" extrusionOk="0">
                <a:moveTo>
                  <a:pt x="2932" y="0"/>
                </a:moveTo>
                <a:cubicBezTo>
                  <a:pt x="2192" y="0"/>
                  <a:pt x="1540" y="1276"/>
                  <a:pt x="1157" y="3214"/>
                </a:cubicBezTo>
                <a:lnTo>
                  <a:pt x="0" y="4997"/>
                </a:lnTo>
                <a:lnTo>
                  <a:pt x="796" y="7404"/>
                </a:lnTo>
                <a:lnTo>
                  <a:pt x="796" y="14356"/>
                </a:lnTo>
                <a:cubicBezTo>
                  <a:pt x="796" y="18358"/>
                  <a:pt x="1752" y="21600"/>
                  <a:pt x="2932" y="21600"/>
                </a:cubicBezTo>
                <a:lnTo>
                  <a:pt x="19465" y="21600"/>
                </a:lnTo>
                <a:cubicBezTo>
                  <a:pt x="20645" y="21600"/>
                  <a:pt x="21600" y="18358"/>
                  <a:pt x="21600" y="14356"/>
                </a:cubicBezTo>
                <a:lnTo>
                  <a:pt x="21600" y="7248"/>
                </a:lnTo>
                <a:cubicBezTo>
                  <a:pt x="21600" y="3246"/>
                  <a:pt x="20645" y="0"/>
                  <a:pt x="19465" y="0"/>
                </a:cubicBezTo>
                <a:lnTo>
                  <a:pt x="2932" y="0"/>
                </a:lnTo>
                <a:close/>
              </a:path>
            </a:pathLst>
          </a:custGeom>
          <a:solidFill>
            <a:srgbClr val="FFFFFF"/>
          </a:solidFill>
          <a:ln w="50800">
            <a:solidFill>
              <a:srgbClr val="3A88FE"/>
            </a:solidFill>
            <a:miter lim="400000"/>
          </a:ln>
          <a:extLst>
            <a:ext uri="{C572A759-6A51-4108-AA02-DFA0A04FC94B}">
              <ma14:wrappingTextBoxFlag xmlns:ma14="http://schemas.microsoft.com/office/mac/drawingml/2011/main" val="1"/>
            </a:ext>
          </a:extLst>
        </p:spPr>
        <p:txBody>
          <a:bodyPr lIns="35717" tIns="35717" rIns="35717" bIns="35717" anchor="ctr"/>
          <a:lstStyle/>
          <a:p>
            <a:pPr lvl="1">
              <a:spcBef>
                <a:spcPts val="1687"/>
              </a:spcBef>
              <a:defRPr sz="1800"/>
            </a:pPr>
            <a:r>
              <a:rPr sz="1700"/>
              <a:t>“The resurrection of dispersalism, as de Queiroz (2005) has envisioned, is reactionary and with little (or even no) empirical foundation.”</a:t>
            </a:r>
            <a:r>
              <a:t/>
            </a:r>
            <a:br/>
            <a:r>
              <a:t/>
            </a:r>
            <a:br/>
            <a:r>
              <a:rPr sz="1000"/>
              <a:t>Santos, C.M.D. (2007). “On basal clades and ancestral areas.” </a:t>
            </a:r>
            <a:r>
              <a:rPr sz="1000" i="1"/>
              <a:t>Journal of Biogeography</a:t>
            </a:r>
            <a:r>
              <a:rPr sz="1000"/>
              <a:t>, 34, 1470-1469.</a:t>
            </a:r>
          </a:p>
        </p:txBody>
      </p:sp>
      <p:sp>
        <p:nvSpPr>
          <p:cNvPr id="263" name="“Most modern biogeographers follow Mayr...in accepting that allopatry can be found by vicariance (dichopatry) or by founder dispersal (peripatry), but only vicariance is accepted here.”"/>
          <p:cNvSpPr/>
          <p:nvPr/>
        </p:nvSpPr>
        <p:spPr>
          <a:xfrm>
            <a:off x="3631871" y="3857625"/>
            <a:ext cx="4967418" cy="1436006"/>
          </a:xfrm>
          <a:custGeom>
            <a:avLst/>
            <a:gdLst/>
            <a:ahLst/>
            <a:cxnLst>
              <a:cxn ang="0">
                <a:pos x="wd2" y="hd2"/>
              </a:cxn>
              <a:cxn ang="5400000">
                <a:pos x="wd2" y="hd2"/>
              </a:cxn>
              <a:cxn ang="10800000">
                <a:pos x="wd2" y="hd2"/>
              </a:cxn>
              <a:cxn ang="16200000">
                <a:pos x="wd2" y="hd2"/>
              </a:cxn>
            </a:cxnLst>
            <a:rect l="0" t="0" r="r" b="b"/>
            <a:pathLst>
              <a:path w="21600" h="21600" extrusionOk="0">
                <a:moveTo>
                  <a:pt x="2187" y="0"/>
                </a:moveTo>
                <a:cubicBezTo>
                  <a:pt x="1007" y="0"/>
                  <a:pt x="50" y="3311"/>
                  <a:pt x="50" y="7392"/>
                </a:cubicBezTo>
                <a:lnTo>
                  <a:pt x="50" y="10611"/>
                </a:lnTo>
                <a:cubicBezTo>
                  <a:pt x="50" y="14692"/>
                  <a:pt x="1007" y="17999"/>
                  <a:pt x="2187" y="17999"/>
                </a:cubicBezTo>
                <a:lnTo>
                  <a:pt x="2200" y="17999"/>
                </a:lnTo>
                <a:lnTo>
                  <a:pt x="0" y="21600"/>
                </a:lnTo>
                <a:lnTo>
                  <a:pt x="4946" y="17999"/>
                </a:lnTo>
                <a:lnTo>
                  <a:pt x="19464" y="17999"/>
                </a:lnTo>
                <a:cubicBezTo>
                  <a:pt x="20644" y="17999"/>
                  <a:pt x="21600" y="14692"/>
                  <a:pt x="21600" y="10611"/>
                </a:cubicBezTo>
                <a:lnTo>
                  <a:pt x="21600" y="7392"/>
                </a:lnTo>
                <a:cubicBezTo>
                  <a:pt x="21600" y="3311"/>
                  <a:pt x="20644" y="0"/>
                  <a:pt x="19464" y="0"/>
                </a:cubicBezTo>
                <a:lnTo>
                  <a:pt x="2187" y="0"/>
                </a:lnTo>
                <a:close/>
              </a:path>
            </a:pathLst>
          </a:custGeom>
          <a:solidFill>
            <a:srgbClr val="FFFFFF"/>
          </a:solidFill>
          <a:ln w="50800">
            <a:solidFill>
              <a:srgbClr val="3A88FE"/>
            </a:solidFill>
            <a:miter lim="400000"/>
          </a:ln>
          <a:extLst>
            <a:ext uri="{C572A759-6A51-4108-AA02-DFA0A04FC94B}">
              <ma14:wrappingTextBoxFlag xmlns:ma14="http://schemas.microsoft.com/office/mac/drawingml/2011/main" val="1"/>
            </a:ext>
          </a:extLst>
        </p:spPr>
        <p:txBody>
          <a:bodyPr lIns="35717" tIns="35717" rIns="35717" bIns="35717" anchor="ctr"/>
          <a:lstStyle/>
          <a:p>
            <a:pPr lvl="1">
              <a:spcBef>
                <a:spcPts val="1687"/>
              </a:spcBef>
              <a:defRPr sz="2400"/>
            </a:pPr>
            <a:r>
              <a:rPr sz="1600" dirty="0"/>
              <a:t>“Most modern biogeographers follow Mayr...in accepting that allopatry can be found by vicariance (dichopatry) or by founder dispersal (peripatry), but only vicariance is accepted here.”</a:t>
            </a:r>
            <a:br>
              <a:rPr sz="1600" dirty="0"/>
            </a:br>
            <a:endParaRPr sz="1600" dirty="0"/>
          </a:p>
        </p:txBody>
      </p:sp>
      <p:sp>
        <p:nvSpPr>
          <p:cNvPr id="264" name="“founder dispersal...is controversial and may not exist.”…"/>
          <p:cNvSpPr/>
          <p:nvPr/>
        </p:nvSpPr>
        <p:spPr>
          <a:xfrm>
            <a:off x="3607594" y="5456039"/>
            <a:ext cx="4955977" cy="1300107"/>
          </a:xfrm>
          <a:custGeom>
            <a:avLst/>
            <a:gdLst/>
            <a:ahLst/>
            <a:cxnLst>
              <a:cxn ang="0">
                <a:pos x="wd2" y="hd2"/>
              </a:cxn>
              <a:cxn ang="5400000">
                <a:pos x="wd2" y="hd2"/>
              </a:cxn>
              <a:cxn ang="10800000">
                <a:pos x="wd2" y="hd2"/>
              </a:cxn>
              <a:cxn ang="16200000">
                <a:pos x="wd2" y="hd2"/>
              </a:cxn>
            </a:cxnLst>
            <a:rect l="0" t="0" r="r" b="b"/>
            <a:pathLst>
              <a:path w="21600" h="21600" extrusionOk="0">
                <a:moveTo>
                  <a:pt x="2142" y="0"/>
                </a:moveTo>
                <a:cubicBezTo>
                  <a:pt x="959" y="0"/>
                  <a:pt x="0" y="3657"/>
                  <a:pt x="0" y="8164"/>
                </a:cubicBezTo>
                <a:lnTo>
                  <a:pt x="0" y="10385"/>
                </a:lnTo>
                <a:cubicBezTo>
                  <a:pt x="0" y="14893"/>
                  <a:pt x="959" y="18545"/>
                  <a:pt x="2142" y="18545"/>
                </a:cubicBezTo>
                <a:lnTo>
                  <a:pt x="2408" y="18545"/>
                </a:lnTo>
                <a:lnTo>
                  <a:pt x="351" y="21600"/>
                </a:lnTo>
                <a:lnTo>
                  <a:pt x="3793" y="18545"/>
                </a:lnTo>
                <a:lnTo>
                  <a:pt x="19459" y="18545"/>
                </a:lnTo>
                <a:cubicBezTo>
                  <a:pt x="20642" y="18545"/>
                  <a:pt x="21600" y="14893"/>
                  <a:pt x="21600" y="10385"/>
                </a:cubicBezTo>
                <a:lnTo>
                  <a:pt x="21600" y="8164"/>
                </a:lnTo>
                <a:cubicBezTo>
                  <a:pt x="21600" y="3657"/>
                  <a:pt x="20642" y="0"/>
                  <a:pt x="19459" y="0"/>
                </a:cubicBezTo>
                <a:lnTo>
                  <a:pt x="2142" y="0"/>
                </a:lnTo>
                <a:close/>
              </a:path>
            </a:pathLst>
          </a:custGeom>
          <a:solidFill>
            <a:srgbClr val="FFFFFF"/>
          </a:solidFill>
          <a:ln w="50800">
            <a:solidFill>
              <a:srgbClr val="3A88FE"/>
            </a:solidFill>
            <a:miter lim="400000"/>
          </a:ln>
          <a:extLst>
            <a:ext uri="{C572A759-6A51-4108-AA02-DFA0A04FC94B}">
              <ma14:wrappingTextBoxFlag xmlns:ma14="http://schemas.microsoft.com/office/mac/drawingml/2011/main" val="1"/>
            </a:ext>
          </a:extLst>
        </p:spPr>
        <p:txBody>
          <a:bodyPr lIns="35717" tIns="35717" rIns="35717" bIns="35717" anchor="ctr"/>
          <a:lstStyle/>
          <a:p>
            <a:pPr lvl="1">
              <a:spcBef>
                <a:spcPts val="1687"/>
              </a:spcBef>
              <a:defRPr sz="2400"/>
            </a:pPr>
            <a:r>
              <a:rPr sz="1600" dirty="0"/>
              <a:t>“founder dispersal...is controversial and may not exist.”</a:t>
            </a:r>
          </a:p>
          <a:p>
            <a:pPr lvl="1">
              <a:spcBef>
                <a:spcPts val="1687"/>
              </a:spcBef>
              <a:defRPr sz="1400"/>
            </a:pPr>
            <a:r>
              <a:rPr dirty="0"/>
              <a:t>p. 15 in: Heads, M.J. (2012) </a:t>
            </a:r>
            <a:r>
              <a:rPr i="1" dirty="0"/>
              <a:t>Molecular panbiogeography of the tropics</a:t>
            </a:r>
            <a:r>
              <a:rPr dirty="0"/>
              <a:t>. University of California Press, Berkeley, CA.</a:t>
            </a:r>
            <a:br>
              <a:rPr dirty="0"/>
            </a:br>
            <a:endParaRPr dirty="0"/>
          </a:p>
        </p:txBody>
      </p:sp>
      <p:pic>
        <p:nvPicPr>
          <p:cNvPr id="265" name="Screen Shot 2013-09-22 at 10.16.57 AM.png" descr="Screen Shot 2013-09-22 at 10.16.57 AM.png"/>
          <p:cNvPicPr>
            <a:picLocks noChangeAspect="1"/>
          </p:cNvPicPr>
          <p:nvPr/>
        </p:nvPicPr>
        <p:blipFill>
          <a:blip r:embed="rId3">
            <a:extLst/>
          </a:blip>
          <a:stretch>
            <a:fillRect/>
          </a:stretch>
        </p:blipFill>
        <p:spPr>
          <a:xfrm>
            <a:off x="1" y="803672"/>
            <a:ext cx="3691003" cy="2134195"/>
          </a:xfrm>
          <a:prstGeom prst="rect">
            <a:avLst/>
          </a:prstGeom>
          <a:ln w="12700">
            <a:solidFill>
              <a:srgbClr val="000000"/>
            </a:solidFill>
            <a:miter lim="400000"/>
          </a:ln>
        </p:spPr>
      </p:pic>
      <p:sp>
        <p:nvSpPr>
          <p:cNvPr id="266" name="“During the last 40 years, historical biogeography has been the arena for an apparently endless struggle: the so-called dispersal versus vicariance debate.”"/>
          <p:cNvSpPr/>
          <p:nvPr/>
        </p:nvSpPr>
        <p:spPr>
          <a:xfrm>
            <a:off x="3771956" y="830461"/>
            <a:ext cx="4952349" cy="1294805"/>
          </a:xfrm>
          <a:custGeom>
            <a:avLst/>
            <a:gdLst/>
            <a:ahLst/>
            <a:cxnLst>
              <a:cxn ang="0">
                <a:pos x="wd2" y="hd2"/>
              </a:cxn>
              <a:cxn ang="5400000">
                <a:pos x="wd2" y="hd2"/>
              </a:cxn>
              <a:cxn ang="10800000">
                <a:pos x="wd2" y="hd2"/>
              </a:cxn>
              <a:cxn ang="16200000">
                <a:pos x="wd2" y="hd2"/>
              </a:cxn>
            </a:cxnLst>
            <a:rect l="0" t="0" r="r" b="b"/>
            <a:pathLst>
              <a:path w="21600" h="21600" extrusionOk="0">
                <a:moveTo>
                  <a:pt x="2829" y="0"/>
                </a:moveTo>
                <a:cubicBezTo>
                  <a:pt x="1645" y="0"/>
                  <a:pt x="685" y="3672"/>
                  <a:pt x="685" y="8198"/>
                </a:cubicBezTo>
                <a:lnTo>
                  <a:pt x="685" y="13407"/>
                </a:lnTo>
                <a:cubicBezTo>
                  <a:pt x="685" y="14285"/>
                  <a:pt x="722" y="15128"/>
                  <a:pt x="789" y="15921"/>
                </a:cubicBezTo>
                <a:lnTo>
                  <a:pt x="0" y="18039"/>
                </a:lnTo>
                <a:lnTo>
                  <a:pt x="1422" y="19575"/>
                </a:lnTo>
                <a:cubicBezTo>
                  <a:pt x="1798" y="20832"/>
                  <a:pt x="2289" y="21600"/>
                  <a:pt x="2829" y="21600"/>
                </a:cubicBezTo>
                <a:lnTo>
                  <a:pt x="19458" y="21600"/>
                </a:lnTo>
                <a:cubicBezTo>
                  <a:pt x="20641" y="21600"/>
                  <a:pt x="21600" y="17933"/>
                  <a:pt x="21600" y="13407"/>
                </a:cubicBezTo>
                <a:lnTo>
                  <a:pt x="21600" y="8198"/>
                </a:lnTo>
                <a:cubicBezTo>
                  <a:pt x="21600" y="3672"/>
                  <a:pt x="20641" y="0"/>
                  <a:pt x="19458" y="0"/>
                </a:cubicBezTo>
                <a:lnTo>
                  <a:pt x="2829" y="0"/>
                </a:lnTo>
                <a:close/>
              </a:path>
            </a:pathLst>
          </a:custGeom>
          <a:solidFill>
            <a:srgbClr val="FFFFFF"/>
          </a:solidFill>
          <a:ln w="50800">
            <a:solidFill>
              <a:srgbClr val="3A88FE"/>
            </a:solidFill>
            <a:miter lim="400000"/>
          </a:ln>
          <a:extLst>
            <a:ext uri="{C572A759-6A51-4108-AA02-DFA0A04FC94B}">
              <ma14:wrappingTextBoxFlag xmlns:ma14="http://schemas.microsoft.com/office/mac/drawingml/2011/main" val="1"/>
            </a:ext>
          </a:extLst>
        </p:spPr>
        <p:txBody>
          <a:bodyPr lIns="35717" tIns="35717" rIns="35717" bIns="35717" anchor="ctr"/>
          <a:lstStyle/>
          <a:p>
            <a:pPr lvl="1">
              <a:spcBef>
                <a:spcPts val="1687"/>
              </a:spcBef>
              <a:defRPr sz="1800"/>
            </a:pPr>
            <a:r>
              <a:rPr sz="1700"/>
              <a:t>“During the last 40 years, historical biogeography has been the arena for an apparently endless struggle: the so-called dispersal versus vicariance debate.”</a:t>
            </a:r>
          </a:p>
        </p:txBody>
      </p:sp>
      <p:sp>
        <p:nvSpPr>
          <p:cNvPr id="267" name="D versus V"/>
          <p:cNvSpPr/>
          <p:nvPr/>
        </p:nvSpPr>
        <p:spPr>
          <a:xfrm>
            <a:off x="331664" y="-169664"/>
            <a:ext cx="7911279" cy="1053703"/>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lvl1pPr>
              <a:defRPr sz="8400"/>
            </a:lvl1pPr>
          </a:lstStyle>
          <a:p>
            <a:pPr algn="ctr"/>
            <a:r>
              <a:rPr lang="en-US" sz="3400" b="1" dirty="0" smtClean="0"/>
              <a:t>(remember?) </a:t>
            </a:r>
            <a:r>
              <a:rPr sz="3400" b="1" dirty="0" smtClean="0"/>
              <a:t>D</a:t>
            </a:r>
            <a:r>
              <a:rPr lang="en-US" sz="3400" b="1" dirty="0" smtClean="0"/>
              <a:t>ispersal</a:t>
            </a:r>
            <a:r>
              <a:rPr sz="3400" b="1" dirty="0" smtClean="0"/>
              <a:t> </a:t>
            </a:r>
            <a:r>
              <a:rPr sz="3400" b="1" dirty="0"/>
              <a:t>versus </a:t>
            </a:r>
            <a:r>
              <a:rPr sz="3400" b="1" dirty="0" smtClean="0"/>
              <a:t>V</a:t>
            </a:r>
            <a:r>
              <a:rPr lang="en-US" sz="3400" b="1" dirty="0" smtClean="0"/>
              <a:t>icariance</a:t>
            </a:r>
            <a:endParaRPr sz="3400" b="1" dirty="0"/>
          </a:p>
        </p:txBody>
      </p:sp>
    </p:spTree>
    <p:extLst>
      <p:ext uri="{BB962C8B-B14F-4D97-AF65-F5344CB8AC3E}">
        <p14:creationId xmlns:p14="http://schemas.microsoft.com/office/powerpoint/2010/main" val="288046422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Let’s think outside the box!"/>
          <p:cNvSpPr txBox="1">
            <a:spLocks noGrp="1"/>
          </p:cNvSpPr>
          <p:nvPr>
            <p:ph type="ctrTitle"/>
          </p:nvPr>
        </p:nvSpPr>
        <p:spPr>
          <a:xfrm>
            <a:off x="312539" y="250031"/>
            <a:ext cx="8108156" cy="1151930"/>
          </a:xfrm>
          <a:prstGeom prst="rect">
            <a:avLst/>
          </a:prstGeom>
        </p:spPr>
        <p:txBody>
          <a:bodyPr>
            <a:normAutofit fontScale="90000"/>
          </a:bodyPr>
          <a:lstStyle/>
          <a:p>
            <a:pPr algn="l">
              <a:defRPr sz="4800" b="1">
                <a:latin typeface="Calibri"/>
                <a:ea typeface="Calibri"/>
                <a:cs typeface="Calibri"/>
                <a:sym typeface="Calibri"/>
              </a:defRPr>
            </a:pPr>
            <a:r>
              <a:t>Let’s think outside the box!</a:t>
            </a: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r>
              <a:t>	</a:t>
            </a:r>
          </a:p>
        </p:txBody>
      </p:sp>
      <p:pic>
        <p:nvPicPr>
          <p:cNvPr id="511" name="Region capture 36.png" descr="Region capture 36.png"/>
          <p:cNvPicPr>
            <a:picLocks noChangeAspect="1"/>
          </p:cNvPicPr>
          <p:nvPr/>
        </p:nvPicPr>
        <p:blipFill>
          <a:blip r:embed="rId2">
            <a:extLst/>
          </a:blip>
          <a:stretch>
            <a:fillRect/>
          </a:stretch>
        </p:blipFill>
        <p:spPr>
          <a:xfrm>
            <a:off x="2143125" y="2018109"/>
            <a:ext cx="4857750" cy="3554016"/>
          </a:xfrm>
          <a:prstGeom prst="rect">
            <a:avLst/>
          </a:prstGeom>
          <a:ln w="25400">
            <a:solidFill>
              <a:srgbClr val="000000"/>
            </a:solidFill>
            <a:miter lim="400000"/>
          </a:ln>
        </p:spPr>
      </p:pic>
      <p:sp>
        <p:nvSpPr>
          <p:cNvPr id="512" name="http://www.snorgtees.com/think-outside-the-box"/>
          <p:cNvSpPr/>
          <p:nvPr/>
        </p:nvSpPr>
        <p:spPr>
          <a:xfrm>
            <a:off x="6900856" y="6555473"/>
            <a:ext cx="3214017" cy="256798"/>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1200" u="sng">
                <a:hlinkClick r:id="rId3"/>
              </a:defRPr>
            </a:lvl1pPr>
          </a:lstStyle>
          <a:p>
            <a:pPr>
              <a:defRPr u="none"/>
            </a:pPr>
            <a:r>
              <a:rPr u="sng">
                <a:hlinkClick r:id="rId3"/>
              </a:rPr>
              <a:t>http://www.snorgtees.com/think-outside-the-box</a:t>
            </a:r>
          </a:p>
        </p:txBody>
      </p:sp>
    </p:spTree>
    <p:extLst>
      <p:ext uri="{BB962C8B-B14F-4D97-AF65-F5344CB8AC3E}">
        <p14:creationId xmlns:p14="http://schemas.microsoft.com/office/powerpoint/2010/main" val="3298077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Let’s think outside the box!"/>
          <p:cNvSpPr txBox="1">
            <a:spLocks noGrp="1"/>
          </p:cNvSpPr>
          <p:nvPr>
            <p:ph type="ctrTitle"/>
          </p:nvPr>
        </p:nvSpPr>
        <p:spPr>
          <a:xfrm>
            <a:off x="312539" y="250031"/>
            <a:ext cx="8108156" cy="1151930"/>
          </a:xfrm>
          <a:prstGeom prst="rect">
            <a:avLst/>
          </a:prstGeom>
        </p:spPr>
        <p:txBody>
          <a:bodyPr>
            <a:normAutofit fontScale="90000"/>
          </a:bodyPr>
          <a:lstStyle/>
          <a:p>
            <a:pPr algn="l">
              <a:defRPr sz="4800" b="1">
                <a:latin typeface="Calibri"/>
                <a:ea typeface="Calibri"/>
                <a:cs typeface="Calibri"/>
                <a:sym typeface="Calibri"/>
              </a:defRPr>
            </a:pPr>
            <a:r>
              <a:t>Let’s think outside the box!</a:t>
            </a: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r>
              <a:t>	</a:t>
            </a:r>
          </a:p>
        </p:txBody>
      </p:sp>
      <p:pic>
        <p:nvPicPr>
          <p:cNvPr id="515" name="Screen Shot 2012-11-11 at 10.42.32 PM.png" descr="Screen Shot 2012-11-11 at 10.42.32 PM.png"/>
          <p:cNvPicPr>
            <a:picLocks noChangeAspect="1"/>
          </p:cNvPicPr>
          <p:nvPr/>
        </p:nvPicPr>
        <p:blipFill>
          <a:blip r:embed="rId2">
            <a:extLst/>
          </a:blip>
          <a:stretch>
            <a:fillRect/>
          </a:stretch>
        </p:blipFill>
        <p:spPr>
          <a:xfrm>
            <a:off x="660797" y="1500188"/>
            <a:ext cx="7407576" cy="4348759"/>
          </a:xfrm>
          <a:prstGeom prst="rect">
            <a:avLst/>
          </a:prstGeom>
          <a:ln w="12700">
            <a:miter lim="400000"/>
          </a:ln>
        </p:spPr>
      </p:pic>
      <p:sp>
        <p:nvSpPr>
          <p:cNvPr id="516" name="Rectangle"/>
          <p:cNvSpPr/>
          <p:nvPr/>
        </p:nvSpPr>
        <p:spPr>
          <a:xfrm>
            <a:off x="6286500" y="1866305"/>
            <a:ext cx="1964531" cy="3545086"/>
          </a:xfrm>
          <a:prstGeom prst="rect">
            <a:avLst/>
          </a:prstGeom>
          <a:solidFill>
            <a:srgbClr val="FFFFFF"/>
          </a:solidFill>
          <a:ln w="25400">
            <a:solidFill>
              <a:srgbClr val="FFFFFF"/>
            </a:solidFill>
            <a:miter lim="400000"/>
          </a:ln>
        </p:spPr>
        <p:txBody>
          <a:bodyPr lIns="35717" tIns="35717" rIns="35717" bIns="35717" anchor="ctr"/>
          <a:lstStyle/>
          <a:p>
            <a:pPr>
              <a:defRPr sz="4000">
                <a:solidFill>
                  <a:srgbClr val="FFFFFF"/>
                </a:solidFill>
                <a:effectLst>
                  <a:outerShdw blurRad="38100" dist="12700" dir="5400000" rotWithShape="0">
                    <a:srgbClr val="000000">
                      <a:alpha val="50000"/>
                    </a:srgbClr>
                  </a:outerShdw>
                </a:effectLst>
              </a:defRPr>
            </a:pPr>
            <a:endParaRPr/>
          </a:p>
        </p:txBody>
      </p:sp>
    </p:spTree>
    <p:extLst>
      <p:ext uri="{BB962C8B-B14F-4D97-AF65-F5344CB8AC3E}">
        <p14:creationId xmlns:p14="http://schemas.microsoft.com/office/powerpoint/2010/main" val="2234841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Let’s think outside the box!"/>
          <p:cNvSpPr txBox="1">
            <a:spLocks noGrp="1"/>
          </p:cNvSpPr>
          <p:nvPr>
            <p:ph type="ctrTitle"/>
          </p:nvPr>
        </p:nvSpPr>
        <p:spPr>
          <a:xfrm>
            <a:off x="312539" y="250031"/>
            <a:ext cx="8108156" cy="1151930"/>
          </a:xfrm>
          <a:prstGeom prst="rect">
            <a:avLst/>
          </a:prstGeom>
        </p:spPr>
        <p:txBody>
          <a:bodyPr>
            <a:normAutofit fontScale="90000"/>
          </a:bodyPr>
          <a:lstStyle/>
          <a:p>
            <a:pPr algn="l">
              <a:defRPr sz="4800" b="1">
                <a:latin typeface="Calibri"/>
                <a:ea typeface="Calibri"/>
                <a:cs typeface="Calibri"/>
                <a:sym typeface="Calibri"/>
              </a:defRPr>
            </a:pPr>
            <a:r>
              <a:t>Let’s think outside the box!</a:t>
            </a: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r>
              <a:t>	</a:t>
            </a:r>
          </a:p>
        </p:txBody>
      </p:sp>
      <p:pic>
        <p:nvPicPr>
          <p:cNvPr id="519" name="Screen Shot 2012-11-11 at 10.42.32 PM.png" descr="Screen Shot 2012-11-11 at 10.42.32 PM.png"/>
          <p:cNvPicPr>
            <a:picLocks noChangeAspect="1"/>
          </p:cNvPicPr>
          <p:nvPr/>
        </p:nvPicPr>
        <p:blipFill>
          <a:blip r:embed="rId2">
            <a:extLst/>
          </a:blip>
          <a:stretch>
            <a:fillRect/>
          </a:stretch>
        </p:blipFill>
        <p:spPr>
          <a:xfrm>
            <a:off x="660797" y="1500188"/>
            <a:ext cx="7407576" cy="4348759"/>
          </a:xfrm>
          <a:prstGeom prst="rect">
            <a:avLst/>
          </a:prstGeom>
          <a:ln w="12700">
            <a:miter lim="400000"/>
          </a:ln>
        </p:spPr>
      </p:pic>
    </p:spTree>
    <p:extLst>
      <p:ext uri="{BB962C8B-B14F-4D97-AF65-F5344CB8AC3E}">
        <p14:creationId xmlns:p14="http://schemas.microsoft.com/office/powerpoint/2010/main" val="2327603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DEC: Dispersal-extinction cladogenesis"/>
          <p:cNvSpPr txBox="1">
            <a:spLocks noGrp="1"/>
          </p:cNvSpPr>
          <p:nvPr>
            <p:ph type="title"/>
          </p:nvPr>
        </p:nvSpPr>
        <p:spPr>
          <a:prstGeom prst="rect">
            <a:avLst/>
          </a:prstGeom>
        </p:spPr>
        <p:txBody>
          <a:bodyPr>
            <a:normAutofit fontScale="90000"/>
          </a:bodyPr>
          <a:lstStyle>
            <a:lvl1pPr algn="l">
              <a:defRPr sz="4800" b="1"/>
            </a:lvl1pPr>
          </a:lstStyle>
          <a:p>
            <a:pPr>
              <a:defRPr b="0"/>
            </a:pPr>
            <a:r>
              <a:rPr b="1"/>
              <a:t>DEC: Dispersal-extinction cladogenesis</a:t>
            </a:r>
          </a:p>
        </p:txBody>
      </p:sp>
      <p:sp>
        <p:nvSpPr>
          <p:cNvPr id="522" name="Cladogenesis -- range evolution at speciation events (LAGRANGE model)"/>
          <p:cNvSpPr txBox="1">
            <a:spLocks noGrp="1"/>
          </p:cNvSpPr>
          <p:nvPr>
            <p:ph type="body" sz="quarter" idx="1"/>
          </p:nvPr>
        </p:nvSpPr>
        <p:spPr>
          <a:xfrm>
            <a:off x="1062633" y="1946672"/>
            <a:ext cx="7358063" cy="946547"/>
          </a:xfrm>
          <a:prstGeom prst="rect">
            <a:avLst/>
          </a:prstGeom>
        </p:spPr>
        <p:txBody>
          <a:bodyPr>
            <a:normAutofit fontScale="92500" lnSpcReduction="10000"/>
          </a:bodyPr>
          <a:lstStyle/>
          <a:p>
            <a:pPr marL="0" indent="0">
              <a:buNone/>
            </a:pPr>
            <a:r>
              <a:rPr b="1"/>
              <a:t>Cladogenesis</a:t>
            </a:r>
            <a:r>
              <a:t> -- range evolution at speciation events </a:t>
            </a:r>
            <a:r>
              <a:rPr b="1"/>
              <a:t>(LAGRANGE model)</a:t>
            </a:r>
          </a:p>
        </p:txBody>
      </p:sp>
      <p:sp>
        <p:nvSpPr>
          <p:cNvPr id="523" name="Probabilites per speciation event:"/>
          <p:cNvSpPr/>
          <p:nvPr/>
        </p:nvSpPr>
        <p:spPr>
          <a:xfrm>
            <a:off x="-107156" y="2788216"/>
            <a:ext cx="1705570" cy="1549459"/>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spcBef>
                <a:spcPts val="1687"/>
              </a:spcBef>
              <a:defRPr sz="2400" i="1"/>
            </a:pPr>
            <a:r>
              <a:t>Probabilites per speciation event:</a:t>
            </a:r>
          </a:p>
        </p:txBody>
      </p:sp>
      <p:pic>
        <p:nvPicPr>
          <p:cNvPr id="524" name="spmat_various.pdf" descr="spmat_various.pdf"/>
          <p:cNvPicPr>
            <a:picLocks noChangeAspect="1"/>
          </p:cNvPicPr>
          <p:nvPr/>
        </p:nvPicPr>
        <p:blipFill>
          <a:blip r:embed="rId2">
            <a:extLst/>
          </a:blip>
          <a:stretch>
            <a:fillRect/>
          </a:stretch>
        </p:blipFill>
        <p:spPr>
          <a:xfrm>
            <a:off x="-169664" y="4384477"/>
            <a:ext cx="9420820" cy="1322694"/>
          </a:xfrm>
          <a:prstGeom prst="rect">
            <a:avLst/>
          </a:prstGeom>
          <a:ln w="12700">
            <a:miter lim="400000"/>
          </a:ln>
        </p:spPr>
      </p:pic>
      <p:pic>
        <p:nvPicPr>
          <p:cNvPr id="525" name="Screen Shot 2012-11-17 at 10.27.32 PM.png" descr="Screen Shot 2012-11-17 at 10.27.32 PM.png"/>
          <p:cNvPicPr>
            <a:picLocks noChangeAspect="1"/>
          </p:cNvPicPr>
          <p:nvPr/>
        </p:nvPicPr>
        <p:blipFill>
          <a:blip r:embed="rId3">
            <a:extLst/>
          </a:blip>
          <a:stretch>
            <a:fillRect/>
          </a:stretch>
        </p:blipFill>
        <p:spPr>
          <a:xfrm>
            <a:off x="1571625" y="3161109"/>
            <a:ext cx="1535906" cy="767953"/>
          </a:xfrm>
          <a:prstGeom prst="rect">
            <a:avLst/>
          </a:prstGeom>
          <a:ln w="12700">
            <a:miter lim="400000"/>
          </a:ln>
        </p:spPr>
      </p:pic>
      <p:pic>
        <p:nvPicPr>
          <p:cNvPr id="526" name="Screen Shot 2012-11-17 at 10.27.47 PM.png" descr="Screen Shot 2012-11-17 at 10.27.47 PM.png"/>
          <p:cNvPicPr>
            <a:picLocks noChangeAspect="1"/>
          </p:cNvPicPr>
          <p:nvPr/>
        </p:nvPicPr>
        <p:blipFill>
          <a:blip r:embed="rId4">
            <a:extLst/>
          </a:blip>
          <a:stretch>
            <a:fillRect/>
          </a:stretch>
        </p:blipFill>
        <p:spPr>
          <a:xfrm>
            <a:off x="4071937" y="3152180"/>
            <a:ext cx="1553766" cy="776883"/>
          </a:xfrm>
          <a:prstGeom prst="rect">
            <a:avLst/>
          </a:prstGeom>
          <a:ln w="12700">
            <a:miter lim="400000"/>
          </a:ln>
        </p:spPr>
      </p:pic>
      <p:pic>
        <p:nvPicPr>
          <p:cNvPr id="527" name="Screen Shot 2012-11-17 at 10.27.56 PM.png" descr="Screen Shot 2012-11-17 at 10.27.56 PM.png"/>
          <p:cNvPicPr>
            <a:picLocks noChangeAspect="1"/>
          </p:cNvPicPr>
          <p:nvPr/>
        </p:nvPicPr>
        <p:blipFill>
          <a:blip r:embed="rId5">
            <a:extLst/>
          </a:blip>
          <a:stretch>
            <a:fillRect/>
          </a:stretch>
        </p:blipFill>
        <p:spPr>
          <a:xfrm>
            <a:off x="6590109" y="3152179"/>
            <a:ext cx="1553766" cy="785813"/>
          </a:xfrm>
          <a:prstGeom prst="rect">
            <a:avLst/>
          </a:prstGeom>
          <a:ln w="12700">
            <a:miter lim="400000"/>
          </a:ln>
        </p:spPr>
      </p:pic>
      <p:sp>
        <p:nvSpPr>
          <p:cNvPr id="528" name="sympatric"/>
          <p:cNvSpPr/>
          <p:nvPr/>
        </p:nvSpPr>
        <p:spPr>
          <a:xfrm>
            <a:off x="1553765" y="3909248"/>
            <a:ext cx="1297978"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defRPr sz="2400"/>
            </a:pPr>
            <a:r>
              <a:t>sympatric</a:t>
            </a:r>
          </a:p>
        </p:txBody>
      </p:sp>
      <p:sp>
        <p:nvSpPr>
          <p:cNvPr id="529" name="subset"/>
          <p:cNvSpPr/>
          <p:nvPr/>
        </p:nvSpPr>
        <p:spPr>
          <a:xfrm>
            <a:off x="4125516" y="3815487"/>
            <a:ext cx="892518"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defRPr sz="2400"/>
            </a:pPr>
            <a:r>
              <a:t>subset</a:t>
            </a:r>
          </a:p>
        </p:txBody>
      </p:sp>
      <p:sp>
        <p:nvSpPr>
          <p:cNvPr id="530" name="vicariance"/>
          <p:cNvSpPr/>
          <p:nvPr/>
        </p:nvSpPr>
        <p:spPr>
          <a:xfrm>
            <a:off x="6500813" y="3815487"/>
            <a:ext cx="1329687"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defRPr sz="2400"/>
            </a:pPr>
            <a:r>
              <a:t>vicariance</a:t>
            </a:r>
          </a:p>
        </p:txBody>
      </p:sp>
      <p:sp>
        <p:nvSpPr>
          <p:cNvPr id="531" name="LAGRANGE: all events equiprobable"/>
          <p:cNvSpPr/>
          <p:nvPr/>
        </p:nvSpPr>
        <p:spPr>
          <a:xfrm>
            <a:off x="1937742" y="6236950"/>
            <a:ext cx="3427092" cy="349131"/>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spcBef>
                <a:spcPts val="1687"/>
              </a:spcBef>
            </a:pPr>
            <a:r>
              <a:t>LAGRANGE: all events equiprobable</a:t>
            </a:r>
          </a:p>
        </p:txBody>
      </p:sp>
    </p:spTree>
    <p:extLst>
      <p:ext uri="{BB962C8B-B14F-4D97-AF65-F5344CB8AC3E}">
        <p14:creationId xmlns:p14="http://schemas.microsoft.com/office/powerpoint/2010/main" val="103897860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DECj: Dispersal-extinction cladogenesis PLUS founder-event speciation"/>
          <p:cNvSpPr txBox="1">
            <a:spLocks noGrp="1"/>
          </p:cNvSpPr>
          <p:nvPr>
            <p:ph type="title"/>
          </p:nvPr>
        </p:nvSpPr>
        <p:spPr>
          <a:xfrm>
            <a:off x="892969" y="383977"/>
            <a:ext cx="7358063" cy="1714500"/>
          </a:xfrm>
          <a:prstGeom prst="rect">
            <a:avLst/>
          </a:prstGeom>
        </p:spPr>
        <p:txBody>
          <a:bodyPr>
            <a:normAutofit fontScale="90000"/>
          </a:bodyPr>
          <a:lstStyle>
            <a:lvl1pPr algn="l">
              <a:defRPr sz="4800" b="1"/>
            </a:lvl1pPr>
          </a:lstStyle>
          <a:p>
            <a:pPr>
              <a:defRPr b="0"/>
            </a:pPr>
            <a:r>
              <a:rPr b="1"/>
              <a:t>DECj: Dispersal-extinction cladogenesis PLUS founder-event speciation</a:t>
            </a:r>
          </a:p>
        </p:txBody>
      </p:sp>
      <p:sp>
        <p:nvSpPr>
          <p:cNvPr id="534" name="Probabilites per speciation event:"/>
          <p:cNvSpPr/>
          <p:nvPr/>
        </p:nvSpPr>
        <p:spPr>
          <a:xfrm>
            <a:off x="-107156" y="2788216"/>
            <a:ext cx="1705570" cy="1549459"/>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spcBef>
                <a:spcPts val="1687"/>
              </a:spcBef>
              <a:defRPr sz="2400" i="1"/>
            </a:pPr>
            <a:r>
              <a:t>Probabilites per speciation event:</a:t>
            </a:r>
          </a:p>
        </p:txBody>
      </p:sp>
      <p:pic>
        <p:nvPicPr>
          <p:cNvPr id="535" name="spmat_various.pdf" descr="spmat_various.pdf"/>
          <p:cNvPicPr>
            <a:picLocks noChangeAspect="1"/>
          </p:cNvPicPr>
          <p:nvPr/>
        </p:nvPicPr>
        <p:blipFill>
          <a:blip r:embed="rId2">
            <a:extLst/>
          </a:blip>
          <a:stretch>
            <a:fillRect/>
          </a:stretch>
        </p:blipFill>
        <p:spPr>
          <a:xfrm>
            <a:off x="-169664" y="4384477"/>
            <a:ext cx="9420820" cy="1322694"/>
          </a:xfrm>
          <a:prstGeom prst="rect">
            <a:avLst/>
          </a:prstGeom>
          <a:ln w="12700">
            <a:miter lim="400000"/>
          </a:ln>
        </p:spPr>
      </p:pic>
      <p:pic>
        <p:nvPicPr>
          <p:cNvPr id="536" name="Screen Shot 2012-11-17 at 10.27.32 PM.png" descr="Screen Shot 2012-11-17 at 10.27.32 PM.png"/>
          <p:cNvPicPr>
            <a:picLocks noChangeAspect="1"/>
          </p:cNvPicPr>
          <p:nvPr/>
        </p:nvPicPr>
        <p:blipFill>
          <a:blip r:embed="rId3">
            <a:extLst/>
          </a:blip>
          <a:stretch>
            <a:fillRect/>
          </a:stretch>
        </p:blipFill>
        <p:spPr>
          <a:xfrm>
            <a:off x="1571625" y="3161109"/>
            <a:ext cx="1535906" cy="767953"/>
          </a:xfrm>
          <a:prstGeom prst="rect">
            <a:avLst/>
          </a:prstGeom>
          <a:ln w="12700">
            <a:miter lim="400000"/>
          </a:ln>
        </p:spPr>
      </p:pic>
      <p:pic>
        <p:nvPicPr>
          <p:cNvPr id="537" name="Screen Shot 2012-11-17 at 10.27.47 PM.png" descr="Screen Shot 2012-11-17 at 10.27.47 PM.png"/>
          <p:cNvPicPr>
            <a:picLocks noChangeAspect="1"/>
          </p:cNvPicPr>
          <p:nvPr/>
        </p:nvPicPr>
        <p:blipFill>
          <a:blip r:embed="rId4">
            <a:extLst/>
          </a:blip>
          <a:stretch>
            <a:fillRect/>
          </a:stretch>
        </p:blipFill>
        <p:spPr>
          <a:xfrm>
            <a:off x="3312914" y="3170039"/>
            <a:ext cx="1553766" cy="776883"/>
          </a:xfrm>
          <a:prstGeom prst="rect">
            <a:avLst/>
          </a:prstGeom>
          <a:ln w="12700">
            <a:miter lim="400000"/>
          </a:ln>
        </p:spPr>
      </p:pic>
      <p:pic>
        <p:nvPicPr>
          <p:cNvPr id="538" name="Screen Shot 2012-11-17 at 10.27.56 PM.png" descr="Screen Shot 2012-11-17 at 10.27.56 PM.png"/>
          <p:cNvPicPr>
            <a:picLocks noChangeAspect="1"/>
          </p:cNvPicPr>
          <p:nvPr/>
        </p:nvPicPr>
        <p:blipFill>
          <a:blip r:embed="rId5">
            <a:extLst/>
          </a:blip>
          <a:stretch>
            <a:fillRect/>
          </a:stretch>
        </p:blipFill>
        <p:spPr>
          <a:xfrm>
            <a:off x="5072062" y="3196828"/>
            <a:ext cx="1553766" cy="785813"/>
          </a:xfrm>
          <a:prstGeom prst="rect">
            <a:avLst/>
          </a:prstGeom>
          <a:ln w="12700">
            <a:miter lim="400000"/>
          </a:ln>
        </p:spPr>
      </p:pic>
      <p:sp>
        <p:nvSpPr>
          <p:cNvPr id="539" name="sympatric"/>
          <p:cNvSpPr/>
          <p:nvPr/>
        </p:nvSpPr>
        <p:spPr>
          <a:xfrm>
            <a:off x="1553765" y="3909248"/>
            <a:ext cx="1297978"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defRPr sz="2400"/>
            </a:pPr>
            <a:r>
              <a:t>sympatric</a:t>
            </a:r>
          </a:p>
        </p:txBody>
      </p:sp>
      <p:sp>
        <p:nvSpPr>
          <p:cNvPr id="540" name="subset"/>
          <p:cNvSpPr/>
          <p:nvPr/>
        </p:nvSpPr>
        <p:spPr>
          <a:xfrm>
            <a:off x="3241477" y="3824417"/>
            <a:ext cx="892518"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defRPr sz="2400"/>
            </a:pPr>
            <a:r>
              <a:t>subset</a:t>
            </a:r>
          </a:p>
        </p:txBody>
      </p:sp>
      <p:sp>
        <p:nvSpPr>
          <p:cNvPr id="541" name="vicariance"/>
          <p:cNvSpPr/>
          <p:nvPr/>
        </p:nvSpPr>
        <p:spPr>
          <a:xfrm>
            <a:off x="4982766" y="3860136"/>
            <a:ext cx="1329687"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defRPr sz="2400"/>
            </a:pPr>
            <a:r>
              <a:t>vicariance</a:t>
            </a:r>
          </a:p>
        </p:txBody>
      </p:sp>
      <p:sp>
        <p:nvSpPr>
          <p:cNvPr id="542" name="Founder Event"/>
          <p:cNvSpPr/>
          <p:nvPr/>
        </p:nvSpPr>
        <p:spPr>
          <a:xfrm>
            <a:off x="6625828" y="3860136"/>
            <a:ext cx="1898202"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defRPr sz="2400"/>
            </a:pPr>
            <a:r>
              <a:t>Founder Event</a:t>
            </a:r>
          </a:p>
        </p:txBody>
      </p:sp>
      <p:pic>
        <p:nvPicPr>
          <p:cNvPr id="543" name="Region capture 34.png" descr="Region capture 34.png"/>
          <p:cNvPicPr>
            <a:picLocks noChangeAspect="1"/>
          </p:cNvPicPr>
          <p:nvPr/>
        </p:nvPicPr>
        <p:blipFill>
          <a:blip r:embed="rId6">
            <a:extLst/>
          </a:blip>
          <a:stretch>
            <a:fillRect/>
          </a:stretch>
        </p:blipFill>
        <p:spPr>
          <a:xfrm>
            <a:off x="6938367" y="3205758"/>
            <a:ext cx="1535906" cy="767953"/>
          </a:xfrm>
          <a:prstGeom prst="rect">
            <a:avLst/>
          </a:prstGeom>
          <a:ln w="25400">
            <a:solidFill>
              <a:srgbClr val="000000"/>
            </a:solidFill>
            <a:miter lim="400000"/>
          </a:ln>
        </p:spPr>
      </p:pic>
      <p:sp>
        <p:nvSpPr>
          <p:cNvPr id="544" name="j"/>
          <p:cNvSpPr/>
          <p:nvPr/>
        </p:nvSpPr>
        <p:spPr>
          <a:xfrm>
            <a:off x="3161109" y="4774000"/>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45" name="j"/>
          <p:cNvSpPr/>
          <p:nvPr/>
        </p:nvSpPr>
        <p:spPr>
          <a:xfrm>
            <a:off x="2169914" y="4774000"/>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46" name="j"/>
          <p:cNvSpPr/>
          <p:nvPr/>
        </p:nvSpPr>
        <p:spPr>
          <a:xfrm>
            <a:off x="982265" y="4675773"/>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47" name="j"/>
          <p:cNvSpPr/>
          <p:nvPr/>
        </p:nvSpPr>
        <p:spPr>
          <a:xfrm>
            <a:off x="812601" y="4675773"/>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48" name="j"/>
          <p:cNvSpPr/>
          <p:nvPr/>
        </p:nvSpPr>
        <p:spPr>
          <a:xfrm>
            <a:off x="812601" y="4791859"/>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49" name="j"/>
          <p:cNvSpPr/>
          <p:nvPr/>
        </p:nvSpPr>
        <p:spPr>
          <a:xfrm>
            <a:off x="2991445" y="4675773"/>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50" name="j"/>
          <p:cNvSpPr/>
          <p:nvPr/>
        </p:nvSpPr>
        <p:spPr>
          <a:xfrm>
            <a:off x="1803797" y="4675773"/>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51" name="j"/>
          <p:cNvSpPr/>
          <p:nvPr/>
        </p:nvSpPr>
        <p:spPr>
          <a:xfrm>
            <a:off x="4473773" y="5015102"/>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52" name="j"/>
          <p:cNvSpPr/>
          <p:nvPr/>
        </p:nvSpPr>
        <p:spPr>
          <a:xfrm>
            <a:off x="982265" y="4916875"/>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53" name="j"/>
          <p:cNvSpPr/>
          <p:nvPr/>
        </p:nvSpPr>
        <p:spPr>
          <a:xfrm>
            <a:off x="2160984" y="4916875"/>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54" name="j"/>
          <p:cNvSpPr/>
          <p:nvPr/>
        </p:nvSpPr>
        <p:spPr>
          <a:xfrm>
            <a:off x="1803797" y="4791859"/>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55" name="j"/>
          <p:cNvSpPr/>
          <p:nvPr/>
        </p:nvSpPr>
        <p:spPr>
          <a:xfrm>
            <a:off x="2991445" y="4916875"/>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56" name="j"/>
          <p:cNvSpPr/>
          <p:nvPr/>
        </p:nvSpPr>
        <p:spPr>
          <a:xfrm>
            <a:off x="3170039" y="4916875"/>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57" name="j"/>
          <p:cNvSpPr/>
          <p:nvPr/>
        </p:nvSpPr>
        <p:spPr>
          <a:xfrm>
            <a:off x="2643187" y="5256203"/>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58" name="j"/>
          <p:cNvSpPr/>
          <p:nvPr/>
        </p:nvSpPr>
        <p:spPr>
          <a:xfrm>
            <a:off x="3464719" y="5015102"/>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59" name="j"/>
          <p:cNvSpPr/>
          <p:nvPr/>
        </p:nvSpPr>
        <p:spPr>
          <a:xfrm>
            <a:off x="1303734" y="5122258"/>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60" name="j"/>
          <p:cNvSpPr/>
          <p:nvPr/>
        </p:nvSpPr>
        <p:spPr>
          <a:xfrm>
            <a:off x="5304234" y="5122258"/>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61" name="j"/>
          <p:cNvSpPr/>
          <p:nvPr/>
        </p:nvSpPr>
        <p:spPr>
          <a:xfrm>
            <a:off x="6643687" y="5256203"/>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62" name="LAGRANGE: all events equiprobable"/>
          <p:cNvSpPr/>
          <p:nvPr/>
        </p:nvSpPr>
        <p:spPr>
          <a:xfrm>
            <a:off x="1937742" y="6236950"/>
            <a:ext cx="3427092" cy="349131"/>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spcBef>
                <a:spcPts val="1687"/>
              </a:spcBef>
            </a:pPr>
            <a:r>
              <a:t>LAGRANGE: all events equiprobable</a:t>
            </a:r>
          </a:p>
        </p:txBody>
      </p:sp>
    </p:spTree>
    <p:extLst>
      <p:ext uri="{BB962C8B-B14F-4D97-AF65-F5344CB8AC3E}">
        <p14:creationId xmlns:p14="http://schemas.microsoft.com/office/powerpoint/2010/main" val="295297137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DECj: Dispersal-extinction cladogenesis PLUS founder-event speciation"/>
          <p:cNvSpPr txBox="1">
            <a:spLocks noGrp="1"/>
          </p:cNvSpPr>
          <p:nvPr>
            <p:ph type="title"/>
          </p:nvPr>
        </p:nvSpPr>
        <p:spPr>
          <a:xfrm>
            <a:off x="892969" y="383977"/>
            <a:ext cx="7358063" cy="1714500"/>
          </a:xfrm>
          <a:prstGeom prst="rect">
            <a:avLst/>
          </a:prstGeom>
        </p:spPr>
        <p:txBody>
          <a:bodyPr>
            <a:normAutofit fontScale="90000"/>
          </a:bodyPr>
          <a:lstStyle>
            <a:lvl1pPr algn="l">
              <a:defRPr sz="4800" b="1"/>
            </a:lvl1pPr>
          </a:lstStyle>
          <a:p>
            <a:pPr>
              <a:defRPr b="0"/>
            </a:pPr>
            <a:r>
              <a:rPr b="1"/>
              <a:t>DECj: Dispersal-extinction cladogenesis PLUS founder-event speciation</a:t>
            </a:r>
          </a:p>
        </p:txBody>
      </p:sp>
      <p:sp>
        <p:nvSpPr>
          <p:cNvPr id="565" name="Probabilites per speciation event:"/>
          <p:cNvSpPr/>
          <p:nvPr/>
        </p:nvSpPr>
        <p:spPr>
          <a:xfrm>
            <a:off x="-107156" y="2788216"/>
            <a:ext cx="1705570" cy="1549459"/>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spcBef>
                <a:spcPts val="1687"/>
              </a:spcBef>
              <a:defRPr sz="2400" i="1"/>
            </a:pPr>
            <a:r>
              <a:t>Probabilites per speciation event:</a:t>
            </a:r>
          </a:p>
        </p:txBody>
      </p:sp>
      <p:pic>
        <p:nvPicPr>
          <p:cNvPr id="566" name="spmat_various.pdf" descr="spmat_various.pdf"/>
          <p:cNvPicPr>
            <a:picLocks noChangeAspect="1"/>
          </p:cNvPicPr>
          <p:nvPr/>
        </p:nvPicPr>
        <p:blipFill>
          <a:blip r:embed="rId2">
            <a:extLst/>
          </a:blip>
          <a:stretch>
            <a:fillRect/>
          </a:stretch>
        </p:blipFill>
        <p:spPr>
          <a:xfrm>
            <a:off x="-169664" y="4384477"/>
            <a:ext cx="9420820" cy="1322694"/>
          </a:xfrm>
          <a:prstGeom prst="rect">
            <a:avLst/>
          </a:prstGeom>
          <a:ln w="12700">
            <a:miter lim="400000"/>
          </a:ln>
        </p:spPr>
      </p:pic>
      <p:pic>
        <p:nvPicPr>
          <p:cNvPr id="567" name="Screen Shot 2012-11-17 at 10.27.32 PM.png" descr="Screen Shot 2012-11-17 at 10.27.32 PM.png"/>
          <p:cNvPicPr>
            <a:picLocks noChangeAspect="1"/>
          </p:cNvPicPr>
          <p:nvPr/>
        </p:nvPicPr>
        <p:blipFill>
          <a:blip r:embed="rId3">
            <a:extLst/>
          </a:blip>
          <a:stretch>
            <a:fillRect/>
          </a:stretch>
        </p:blipFill>
        <p:spPr>
          <a:xfrm>
            <a:off x="1571625" y="3161109"/>
            <a:ext cx="1535906" cy="767953"/>
          </a:xfrm>
          <a:prstGeom prst="rect">
            <a:avLst/>
          </a:prstGeom>
          <a:ln w="12700">
            <a:miter lim="400000"/>
          </a:ln>
        </p:spPr>
      </p:pic>
      <p:pic>
        <p:nvPicPr>
          <p:cNvPr id="568" name="Screen Shot 2012-11-17 at 10.27.47 PM.png" descr="Screen Shot 2012-11-17 at 10.27.47 PM.png"/>
          <p:cNvPicPr>
            <a:picLocks noChangeAspect="1"/>
          </p:cNvPicPr>
          <p:nvPr/>
        </p:nvPicPr>
        <p:blipFill>
          <a:blip r:embed="rId4">
            <a:extLst/>
          </a:blip>
          <a:stretch>
            <a:fillRect/>
          </a:stretch>
        </p:blipFill>
        <p:spPr>
          <a:xfrm>
            <a:off x="3312914" y="3170039"/>
            <a:ext cx="1553766" cy="776883"/>
          </a:xfrm>
          <a:prstGeom prst="rect">
            <a:avLst/>
          </a:prstGeom>
          <a:ln w="12700">
            <a:miter lim="400000"/>
          </a:ln>
        </p:spPr>
      </p:pic>
      <p:pic>
        <p:nvPicPr>
          <p:cNvPr id="569" name="Screen Shot 2012-11-17 at 10.27.56 PM.png" descr="Screen Shot 2012-11-17 at 10.27.56 PM.png"/>
          <p:cNvPicPr>
            <a:picLocks noChangeAspect="1"/>
          </p:cNvPicPr>
          <p:nvPr/>
        </p:nvPicPr>
        <p:blipFill>
          <a:blip r:embed="rId5">
            <a:extLst/>
          </a:blip>
          <a:stretch>
            <a:fillRect/>
          </a:stretch>
        </p:blipFill>
        <p:spPr>
          <a:xfrm>
            <a:off x="5072062" y="3196828"/>
            <a:ext cx="1553766" cy="785813"/>
          </a:xfrm>
          <a:prstGeom prst="rect">
            <a:avLst/>
          </a:prstGeom>
          <a:ln w="12700">
            <a:miter lim="400000"/>
          </a:ln>
        </p:spPr>
      </p:pic>
      <p:sp>
        <p:nvSpPr>
          <p:cNvPr id="570" name="sympatric"/>
          <p:cNvSpPr/>
          <p:nvPr/>
        </p:nvSpPr>
        <p:spPr>
          <a:xfrm>
            <a:off x="1553765" y="3909248"/>
            <a:ext cx="1297978"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defRPr sz="2400"/>
            </a:pPr>
            <a:r>
              <a:t>sympatric</a:t>
            </a:r>
          </a:p>
        </p:txBody>
      </p:sp>
      <p:sp>
        <p:nvSpPr>
          <p:cNvPr id="571" name="subset"/>
          <p:cNvSpPr/>
          <p:nvPr/>
        </p:nvSpPr>
        <p:spPr>
          <a:xfrm>
            <a:off x="3241477" y="3824417"/>
            <a:ext cx="892518"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defRPr sz="2400"/>
            </a:pPr>
            <a:r>
              <a:t>subset</a:t>
            </a:r>
          </a:p>
        </p:txBody>
      </p:sp>
      <p:sp>
        <p:nvSpPr>
          <p:cNvPr id="572" name="vicariance"/>
          <p:cNvSpPr/>
          <p:nvPr/>
        </p:nvSpPr>
        <p:spPr>
          <a:xfrm>
            <a:off x="4982766" y="3860136"/>
            <a:ext cx="1329687"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defRPr sz="2400"/>
            </a:pPr>
            <a:r>
              <a:t>vicariance</a:t>
            </a:r>
          </a:p>
        </p:txBody>
      </p:sp>
      <p:sp>
        <p:nvSpPr>
          <p:cNvPr id="573" name="Founder Event"/>
          <p:cNvSpPr/>
          <p:nvPr/>
        </p:nvSpPr>
        <p:spPr>
          <a:xfrm>
            <a:off x="6625828" y="3860136"/>
            <a:ext cx="1898202"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defRPr sz="2400"/>
            </a:pPr>
            <a:r>
              <a:t>Founder Event</a:t>
            </a:r>
          </a:p>
        </p:txBody>
      </p:sp>
      <p:pic>
        <p:nvPicPr>
          <p:cNvPr id="574" name="Region capture 34.png" descr="Region capture 34.png"/>
          <p:cNvPicPr>
            <a:picLocks noChangeAspect="1"/>
          </p:cNvPicPr>
          <p:nvPr/>
        </p:nvPicPr>
        <p:blipFill>
          <a:blip r:embed="rId6">
            <a:extLst/>
          </a:blip>
          <a:stretch>
            <a:fillRect/>
          </a:stretch>
        </p:blipFill>
        <p:spPr>
          <a:xfrm>
            <a:off x="6938367" y="3205758"/>
            <a:ext cx="1535906" cy="767953"/>
          </a:xfrm>
          <a:prstGeom prst="rect">
            <a:avLst/>
          </a:prstGeom>
          <a:ln w="25400">
            <a:solidFill>
              <a:srgbClr val="000000"/>
            </a:solidFill>
            <a:miter lim="400000"/>
          </a:ln>
        </p:spPr>
      </p:pic>
      <p:sp>
        <p:nvSpPr>
          <p:cNvPr id="575" name="j"/>
          <p:cNvSpPr/>
          <p:nvPr/>
        </p:nvSpPr>
        <p:spPr>
          <a:xfrm>
            <a:off x="3161109" y="4774000"/>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76" name="j"/>
          <p:cNvSpPr/>
          <p:nvPr/>
        </p:nvSpPr>
        <p:spPr>
          <a:xfrm>
            <a:off x="2169914" y="4774000"/>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77" name="j"/>
          <p:cNvSpPr/>
          <p:nvPr/>
        </p:nvSpPr>
        <p:spPr>
          <a:xfrm>
            <a:off x="982265" y="4675773"/>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78" name="j"/>
          <p:cNvSpPr/>
          <p:nvPr/>
        </p:nvSpPr>
        <p:spPr>
          <a:xfrm>
            <a:off x="812601" y="4675773"/>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79" name="j"/>
          <p:cNvSpPr/>
          <p:nvPr/>
        </p:nvSpPr>
        <p:spPr>
          <a:xfrm>
            <a:off x="812601" y="4791859"/>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80" name="j"/>
          <p:cNvSpPr/>
          <p:nvPr/>
        </p:nvSpPr>
        <p:spPr>
          <a:xfrm>
            <a:off x="2991445" y="4675773"/>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81" name="j"/>
          <p:cNvSpPr/>
          <p:nvPr/>
        </p:nvSpPr>
        <p:spPr>
          <a:xfrm>
            <a:off x="1803797" y="4675773"/>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82" name="j"/>
          <p:cNvSpPr/>
          <p:nvPr/>
        </p:nvSpPr>
        <p:spPr>
          <a:xfrm>
            <a:off x="4473773" y="5015102"/>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83" name="j"/>
          <p:cNvSpPr/>
          <p:nvPr/>
        </p:nvSpPr>
        <p:spPr>
          <a:xfrm>
            <a:off x="982265" y="4916875"/>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84" name="j"/>
          <p:cNvSpPr/>
          <p:nvPr/>
        </p:nvSpPr>
        <p:spPr>
          <a:xfrm>
            <a:off x="2160984" y="4916875"/>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85" name="j"/>
          <p:cNvSpPr/>
          <p:nvPr/>
        </p:nvSpPr>
        <p:spPr>
          <a:xfrm>
            <a:off x="1803797" y="4791859"/>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86" name="j"/>
          <p:cNvSpPr/>
          <p:nvPr/>
        </p:nvSpPr>
        <p:spPr>
          <a:xfrm>
            <a:off x="2991445" y="4916875"/>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87" name="j"/>
          <p:cNvSpPr/>
          <p:nvPr/>
        </p:nvSpPr>
        <p:spPr>
          <a:xfrm>
            <a:off x="3170039" y="4916875"/>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88" name="j"/>
          <p:cNvSpPr/>
          <p:nvPr/>
        </p:nvSpPr>
        <p:spPr>
          <a:xfrm>
            <a:off x="2643187" y="5256203"/>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89" name="j"/>
          <p:cNvSpPr/>
          <p:nvPr/>
        </p:nvSpPr>
        <p:spPr>
          <a:xfrm>
            <a:off x="3464719" y="5015102"/>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90" name="j"/>
          <p:cNvSpPr/>
          <p:nvPr/>
        </p:nvSpPr>
        <p:spPr>
          <a:xfrm>
            <a:off x="1303734" y="5122258"/>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91" name="j"/>
          <p:cNvSpPr/>
          <p:nvPr/>
        </p:nvSpPr>
        <p:spPr>
          <a:xfrm>
            <a:off x="5304234" y="5122258"/>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92" name="j"/>
          <p:cNvSpPr/>
          <p:nvPr/>
        </p:nvSpPr>
        <p:spPr>
          <a:xfrm>
            <a:off x="6643687" y="5256203"/>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593" name="The probability of different events: controlled by value of parameter j"/>
          <p:cNvSpPr/>
          <p:nvPr/>
        </p:nvSpPr>
        <p:spPr>
          <a:xfrm>
            <a:off x="1676030" y="5910928"/>
            <a:ext cx="3347517" cy="626129"/>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spcBef>
                <a:spcPts val="1687"/>
              </a:spcBef>
            </a:pPr>
            <a:r>
              <a:t>The probability of different events:</a:t>
            </a:r>
            <a:br/>
            <a:r>
              <a:t>controlled by value of parameter </a:t>
            </a:r>
            <a:r>
              <a:rPr i="1"/>
              <a:t>j</a:t>
            </a:r>
          </a:p>
        </p:txBody>
      </p:sp>
    </p:spTree>
    <p:extLst>
      <p:ext uri="{BB962C8B-B14F-4D97-AF65-F5344CB8AC3E}">
        <p14:creationId xmlns:p14="http://schemas.microsoft.com/office/powerpoint/2010/main" val="325925310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droppedImage.tiff" descr="droppedImage.tiff"/>
          <p:cNvPicPr>
            <a:picLocks noChangeAspect="1"/>
          </p:cNvPicPr>
          <p:nvPr/>
        </p:nvPicPr>
        <p:blipFill>
          <a:blip r:embed="rId2">
            <a:extLst/>
          </a:blip>
          <a:stretch>
            <a:fillRect/>
          </a:stretch>
        </p:blipFill>
        <p:spPr>
          <a:xfrm>
            <a:off x="143891" y="723305"/>
            <a:ext cx="5629927" cy="4018359"/>
          </a:xfrm>
          <a:prstGeom prst="rect">
            <a:avLst/>
          </a:prstGeom>
          <a:ln w="12700">
            <a:miter lim="400000"/>
          </a:ln>
        </p:spPr>
      </p:pic>
      <p:sp>
        <p:nvSpPr>
          <p:cNvPr id="162" name="What is historical biogeography?"/>
          <p:cNvSpPr txBox="1">
            <a:spLocks noGrp="1"/>
          </p:cNvSpPr>
          <p:nvPr>
            <p:ph type="title"/>
          </p:nvPr>
        </p:nvSpPr>
        <p:spPr>
          <a:xfrm>
            <a:off x="187523" y="-241102"/>
            <a:ext cx="7956352" cy="1071563"/>
          </a:xfrm>
          <a:prstGeom prst="rect">
            <a:avLst/>
          </a:prstGeom>
        </p:spPr>
        <p:txBody>
          <a:bodyPr>
            <a:normAutofit fontScale="90000"/>
          </a:bodyPr>
          <a:lstStyle>
            <a:lvl1pPr algn="l">
              <a:defRPr sz="4800" b="1"/>
            </a:lvl1pPr>
          </a:lstStyle>
          <a:p>
            <a:pPr>
              <a:defRPr b="0"/>
            </a:pPr>
            <a:r>
              <a:rPr b="1"/>
              <a:t>What is historical biogeography?</a:t>
            </a:r>
          </a:p>
        </p:txBody>
      </p:sp>
      <p:pic>
        <p:nvPicPr>
          <p:cNvPr id="163" name="McEvoy_etal_2010_AJHG_whole-genome_genetic_diversity_Fst_allele_tree.png" descr="McEvoy_etal_2010_AJHG_whole-genome_genetic_diversity_Fst_allele_tree.png"/>
          <p:cNvPicPr>
            <a:picLocks noChangeAspect="1"/>
          </p:cNvPicPr>
          <p:nvPr/>
        </p:nvPicPr>
        <p:blipFill>
          <a:blip r:embed="rId3">
            <a:extLst/>
          </a:blip>
          <a:stretch>
            <a:fillRect/>
          </a:stretch>
        </p:blipFill>
        <p:spPr>
          <a:xfrm>
            <a:off x="4643437" y="2696766"/>
            <a:ext cx="4697016" cy="4029420"/>
          </a:xfrm>
          <a:prstGeom prst="rect">
            <a:avLst/>
          </a:prstGeom>
          <a:ln w="12700">
            <a:miter lim="400000"/>
          </a:ln>
        </p:spPr>
      </p:pic>
    </p:spTree>
    <p:extLst>
      <p:ext uri="{BB962C8B-B14F-4D97-AF65-F5344CB8AC3E}">
        <p14:creationId xmlns:p14="http://schemas.microsoft.com/office/powerpoint/2010/main" val="85548185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DECj: Dispersal-extinction cladogenesis PLUS founder-event speciation"/>
          <p:cNvSpPr txBox="1">
            <a:spLocks noGrp="1"/>
          </p:cNvSpPr>
          <p:nvPr>
            <p:ph type="title"/>
          </p:nvPr>
        </p:nvSpPr>
        <p:spPr>
          <a:xfrm>
            <a:off x="892969" y="383977"/>
            <a:ext cx="7358063" cy="1714500"/>
          </a:xfrm>
          <a:prstGeom prst="rect">
            <a:avLst/>
          </a:prstGeom>
        </p:spPr>
        <p:txBody>
          <a:bodyPr>
            <a:normAutofit fontScale="90000"/>
          </a:bodyPr>
          <a:lstStyle>
            <a:lvl1pPr algn="l">
              <a:defRPr sz="4800" b="1"/>
            </a:lvl1pPr>
          </a:lstStyle>
          <a:p>
            <a:pPr>
              <a:defRPr b="0"/>
            </a:pPr>
            <a:r>
              <a:rPr b="1"/>
              <a:t>DECj: Dispersal-extinction cladogenesis PLUS founder-event speciation</a:t>
            </a:r>
          </a:p>
        </p:txBody>
      </p:sp>
      <p:sp>
        <p:nvSpPr>
          <p:cNvPr id="596" name="Probabilites per speciation event:"/>
          <p:cNvSpPr/>
          <p:nvPr/>
        </p:nvSpPr>
        <p:spPr>
          <a:xfrm>
            <a:off x="-107156" y="2788216"/>
            <a:ext cx="1705570" cy="1549459"/>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spcBef>
                <a:spcPts val="1687"/>
              </a:spcBef>
              <a:defRPr sz="2400" i="1"/>
            </a:pPr>
            <a:r>
              <a:t>Probabilites per speciation event:</a:t>
            </a:r>
          </a:p>
        </p:txBody>
      </p:sp>
      <p:pic>
        <p:nvPicPr>
          <p:cNvPr id="597" name="spmat_various.pdf" descr="spmat_various.pdf"/>
          <p:cNvPicPr>
            <a:picLocks noChangeAspect="1"/>
          </p:cNvPicPr>
          <p:nvPr/>
        </p:nvPicPr>
        <p:blipFill>
          <a:blip r:embed="rId2">
            <a:extLst/>
          </a:blip>
          <a:stretch>
            <a:fillRect/>
          </a:stretch>
        </p:blipFill>
        <p:spPr>
          <a:xfrm>
            <a:off x="-169664" y="4384477"/>
            <a:ext cx="9420820" cy="1322694"/>
          </a:xfrm>
          <a:prstGeom prst="rect">
            <a:avLst/>
          </a:prstGeom>
          <a:ln w="12700">
            <a:miter lim="400000"/>
          </a:ln>
        </p:spPr>
      </p:pic>
      <p:pic>
        <p:nvPicPr>
          <p:cNvPr id="598" name="Screen Shot 2012-11-17 at 10.27.32 PM.png" descr="Screen Shot 2012-11-17 at 10.27.32 PM.png"/>
          <p:cNvPicPr>
            <a:picLocks noChangeAspect="1"/>
          </p:cNvPicPr>
          <p:nvPr/>
        </p:nvPicPr>
        <p:blipFill>
          <a:blip r:embed="rId3">
            <a:extLst/>
          </a:blip>
          <a:stretch>
            <a:fillRect/>
          </a:stretch>
        </p:blipFill>
        <p:spPr>
          <a:xfrm>
            <a:off x="1571625" y="3161109"/>
            <a:ext cx="1535906" cy="767953"/>
          </a:xfrm>
          <a:prstGeom prst="rect">
            <a:avLst/>
          </a:prstGeom>
          <a:ln w="12700">
            <a:miter lim="400000"/>
          </a:ln>
        </p:spPr>
      </p:pic>
      <p:pic>
        <p:nvPicPr>
          <p:cNvPr id="599" name="Screen Shot 2012-11-17 at 10.27.47 PM.png" descr="Screen Shot 2012-11-17 at 10.27.47 PM.png"/>
          <p:cNvPicPr>
            <a:picLocks noChangeAspect="1"/>
          </p:cNvPicPr>
          <p:nvPr/>
        </p:nvPicPr>
        <p:blipFill>
          <a:blip r:embed="rId4">
            <a:extLst/>
          </a:blip>
          <a:stretch>
            <a:fillRect/>
          </a:stretch>
        </p:blipFill>
        <p:spPr>
          <a:xfrm>
            <a:off x="3312914" y="3170039"/>
            <a:ext cx="1553766" cy="776883"/>
          </a:xfrm>
          <a:prstGeom prst="rect">
            <a:avLst/>
          </a:prstGeom>
          <a:ln w="12700">
            <a:miter lim="400000"/>
          </a:ln>
        </p:spPr>
      </p:pic>
      <p:pic>
        <p:nvPicPr>
          <p:cNvPr id="600" name="Screen Shot 2012-11-17 at 10.27.56 PM.png" descr="Screen Shot 2012-11-17 at 10.27.56 PM.png"/>
          <p:cNvPicPr>
            <a:picLocks noChangeAspect="1"/>
          </p:cNvPicPr>
          <p:nvPr/>
        </p:nvPicPr>
        <p:blipFill>
          <a:blip r:embed="rId5">
            <a:extLst/>
          </a:blip>
          <a:stretch>
            <a:fillRect/>
          </a:stretch>
        </p:blipFill>
        <p:spPr>
          <a:xfrm>
            <a:off x="5072062" y="3196828"/>
            <a:ext cx="1553766" cy="785813"/>
          </a:xfrm>
          <a:prstGeom prst="rect">
            <a:avLst/>
          </a:prstGeom>
          <a:ln w="12700">
            <a:miter lim="400000"/>
          </a:ln>
        </p:spPr>
      </p:pic>
      <p:sp>
        <p:nvSpPr>
          <p:cNvPr id="601" name="sympatric"/>
          <p:cNvSpPr/>
          <p:nvPr/>
        </p:nvSpPr>
        <p:spPr>
          <a:xfrm>
            <a:off x="1553765" y="3909248"/>
            <a:ext cx="1297978"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defRPr sz="2400"/>
            </a:pPr>
            <a:r>
              <a:t>sympatric</a:t>
            </a:r>
          </a:p>
        </p:txBody>
      </p:sp>
      <p:sp>
        <p:nvSpPr>
          <p:cNvPr id="602" name="subset"/>
          <p:cNvSpPr/>
          <p:nvPr/>
        </p:nvSpPr>
        <p:spPr>
          <a:xfrm>
            <a:off x="3241477" y="3824417"/>
            <a:ext cx="892518"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defRPr sz="2400"/>
            </a:pPr>
            <a:r>
              <a:t>subset</a:t>
            </a:r>
          </a:p>
        </p:txBody>
      </p:sp>
      <p:sp>
        <p:nvSpPr>
          <p:cNvPr id="603" name="vicariance"/>
          <p:cNvSpPr/>
          <p:nvPr/>
        </p:nvSpPr>
        <p:spPr>
          <a:xfrm>
            <a:off x="4982766" y="3860136"/>
            <a:ext cx="1329687"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defRPr sz="2400"/>
            </a:pPr>
            <a:r>
              <a:t>vicariance</a:t>
            </a:r>
          </a:p>
        </p:txBody>
      </p:sp>
      <p:sp>
        <p:nvSpPr>
          <p:cNvPr id="604" name="Founder Event"/>
          <p:cNvSpPr/>
          <p:nvPr/>
        </p:nvSpPr>
        <p:spPr>
          <a:xfrm>
            <a:off x="6625828" y="3860136"/>
            <a:ext cx="1898202" cy="441463"/>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defRPr sz="2400"/>
            </a:pPr>
            <a:r>
              <a:t>Founder Event</a:t>
            </a:r>
          </a:p>
        </p:txBody>
      </p:sp>
      <p:pic>
        <p:nvPicPr>
          <p:cNvPr id="605" name="Region capture 34.png" descr="Region capture 34.png"/>
          <p:cNvPicPr>
            <a:picLocks noChangeAspect="1"/>
          </p:cNvPicPr>
          <p:nvPr/>
        </p:nvPicPr>
        <p:blipFill>
          <a:blip r:embed="rId6">
            <a:extLst/>
          </a:blip>
          <a:stretch>
            <a:fillRect/>
          </a:stretch>
        </p:blipFill>
        <p:spPr>
          <a:xfrm>
            <a:off x="6938367" y="3205758"/>
            <a:ext cx="1535906" cy="767953"/>
          </a:xfrm>
          <a:prstGeom prst="rect">
            <a:avLst/>
          </a:prstGeom>
          <a:ln w="25400">
            <a:solidFill>
              <a:srgbClr val="000000"/>
            </a:solidFill>
            <a:miter lim="400000"/>
          </a:ln>
        </p:spPr>
      </p:pic>
      <p:sp>
        <p:nvSpPr>
          <p:cNvPr id="606" name="j"/>
          <p:cNvSpPr/>
          <p:nvPr/>
        </p:nvSpPr>
        <p:spPr>
          <a:xfrm>
            <a:off x="3161109" y="4774000"/>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607" name="j"/>
          <p:cNvSpPr/>
          <p:nvPr/>
        </p:nvSpPr>
        <p:spPr>
          <a:xfrm>
            <a:off x="2169914" y="4774000"/>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608" name="j"/>
          <p:cNvSpPr/>
          <p:nvPr/>
        </p:nvSpPr>
        <p:spPr>
          <a:xfrm>
            <a:off x="982265" y="4675773"/>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609" name="j"/>
          <p:cNvSpPr/>
          <p:nvPr/>
        </p:nvSpPr>
        <p:spPr>
          <a:xfrm>
            <a:off x="812601" y="4675773"/>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610" name="j"/>
          <p:cNvSpPr/>
          <p:nvPr/>
        </p:nvSpPr>
        <p:spPr>
          <a:xfrm>
            <a:off x="812601" y="4791859"/>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611" name="j"/>
          <p:cNvSpPr/>
          <p:nvPr/>
        </p:nvSpPr>
        <p:spPr>
          <a:xfrm>
            <a:off x="2991445" y="4675773"/>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612" name="j"/>
          <p:cNvSpPr/>
          <p:nvPr/>
        </p:nvSpPr>
        <p:spPr>
          <a:xfrm>
            <a:off x="1803797" y="4675773"/>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613" name="j"/>
          <p:cNvSpPr/>
          <p:nvPr/>
        </p:nvSpPr>
        <p:spPr>
          <a:xfrm>
            <a:off x="4473773" y="5015102"/>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614" name="j"/>
          <p:cNvSpPr/>
          <p:nvPr/>
        </p:nvSpPr>
        <p:spPr>
          <a:xfrm>
            <a:off x="982265" y="4916875"/>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615" name="j"/>
          <p:cNvSpPr/>
          <p:nvPr/>
        </p:nvSpPr>
        <p:spPr>
          <a:xfrm>
            <a:off x="2160984" y="4916875"/>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616" name="j"/>
          <p:cNvSpPr/>
          <p:nvPr/>
        </p:nvSpPr>
        <p:spPr>
          <a:xfrm>
            <a:off x="1803797" y="4791859"/>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617" name="j"/>
          <p:cNvSpPr/>
          <p:nvPr/>
        </p:nvSpPr>
        <p:spPr>
          <a:xfrm>
            <a:off x="2991445" y="4916875"/>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618" name="j"/>
          <p:cNvSpPr/>
          <p:nvPr/>
        </p:nvSpPr>
        <p:spPr>
          <a:xfrm>
            <a:off x="3170039" y="4916875"/>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619" name="5…"/>
          <p:cNvSpPr/>
          <p:nvPr/>
        </p:nvSpPr>
        <p:spPr>
          <a:xfrm>
            <a:off x="8831461" y="4732734"/>
            <a:ext cx="160734" cy="236987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0" tIns="0" rIns="0" bIns="0">
            <a:spAutoFit/>
          </a:bodyPr>
          <a:lstStyle/>
          <a:p>
            <a:pPr lvl="1">
              <a:defRPr sz="1100" b="1"/>
            </a:pPr>
            <a:r>
              <a:t>5</a:t>
            </a:r>
          </a:p>
          <a:p>
            <a:pPr lvl="1">
              <a:defRPr sz="1100" b="1"/>
            </a:pPr>
            <a:r>
              <a:t>5</a:t>
            </a:r>
          </a:p>
          <a:p>
            <a:pPr lvl="1">
              <a:defRPr sz="1100" b="1"/>
            </a:pPr>
            <a:r>
              <a:t>5</a:t>
            </a:r>
          </a:p>
          <a:p>
            <a:pPr lvl="1">
              <a:defRPr sz="1100" b="1"/>
            </a:pPr>
            <a:r>
              <a:t>8</a:t>
            </a:r>
          </a:p>
          <a:p>
            <a:pPr lvl="1">
              <a:defRPr sz="1100" b="1"/>
            </a:pPr>
            <a:r>
              <a:t>8</a:t>
            </a:r>
          </a:p>
          <a:p>
            <a:pPr lvl="1">
              <a:defRPr sz="1100" b="1"/>
            </a:pPr>
            <a:r>
              <a:t>8</a:t>
            </a:r>
          </a:p>
          <a:p>
            <a:pPr lvl="1">
              <a:defRPr sz="1100" b="1"/>
            </a:pPr>
            <a:r>
              <a:t>12</a:t>
            </a:r>
          </a:p>
        </p:txBody>
      </p:sp>
      <p:sp>
        <p:nvSpPr>
          <p:cNvPr id="620" name="j"/>
          <p:cNvSpPr/>
          <p:nvPr/>
        </p:nvSpPr>
        <p:spPr>
          <a:xfrm>
            <a:off x="2643187" y="5256203"/>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621" name="j"/>
          <p:cNvSpPr/>
          <p:nvPr/>
        </p:nvSpPr>
        <p:spPr>
          <a:xfrm>
            <a:off x="3464719" y="5015102"/>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622" name="j"/>
          <p:cNvSpPr/>
          <p:nvPr/>
        </p:nvSpPr>
        <p:spPr>
          <a:xfrm>
            <a:off x="1303734" y="5122258"/>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623" name="j"/>
          <p:cNvSpPr/>
          <p:nvPr/>
        </p:nvSpPr>
        <p:spPr>
          <a:xfrm>
            <a:off x="5304234" y="5122258"/>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624" name="j"/>
          <p:cNvSpPr/>
          <p:nvPr/>
        </p:nvSpPr>
        <p:spPr>
          <a:xfrm>
            <a:off x="6643687" y="5256203"/>
            <a:ext cx="71438" cy="25679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defRPr sz="1200" b="1"/>
            </a:pPr>
            <a:r>
              <a:t>j</a:t>
            </a:r>
          </a:p>
        </p:txBody>
      </p:sp>
      <p:sp>
        <p:nvSpPr>
          <p:cNvPr id="625" name="The probability of different events: controlled by value of parameter j"/>
          <p:cNvSpPr/>
          <p:nvPr/>
        </p:nvSpPr>
        <p:spPr>
          <a:xfrm>
            <a:off x="1676030" y="5910928"/>
            <a:ext cx="3347517" cy="626129"/>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1">
              <a:spcBef>
                <a:spcPts val="1687"/>
              </a:spcBef>
            </a:pPr>
            <a:r>
              <a:t>The probability of different events:</a:t>
            </a:r>
            <a:br/>
            <a:r>
              <a:t>controlled by value of parameter </a:t>
            </a:r>
            <a:r>
              <a:rPr i="1"/>
              <a:t>j</a:t>
            </a:r>
          </a:p>
        </p:txBody>
      </p:sp>
    </p:spTree>
    <p:extLst>
      <p:ext uri="{BB962C8B-B14F-4D97-AF65-F5344CB8AC3E}">
        <p14:creationId xmlns:p14="http://schemas.microsoft.com/office/powerpoint/2010/main" val="14886307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Implementing founder-event speciation"/>
          <p:cNvSpPr txBox="1">
            <a:spLocks noGrp="1"/>
          </p:cNvSpPr>
          <p:nvPr>
            <p:ph type="ctrTitle"/>
          </p:nvPr>
        </p:nvSpPr>
        <p:spPr>
          <a:xfrm>
            <a:off x="312539" y="250031"/>
            <a:ext cx="8099227" cy="508992"/>
          </a:xfrm>
          <a:prstGeom prst="rect">
            <a:avLst/>
          </a:prstGeom>
        </p:spPr>
        <p:txBody>
          <a:bodyPr>
            <a:normAutofit fontScale="90000"/>
          </a:bodyPr>
          <a:lstStyle/>
          <a:p>
            <a:pPr algn="l">
              <a:defRPr sz="4800" b="1">
                <a:latin typeface="Calibri"/>
                <a:ea typeface="Calibri"/>
                <a:cs typeface="Calibri"/>
                <a:sym typeface="Calibri"/>
              </a:defRPr>
            </a:pPr>
            <a:r>
              <a:t>Implementing founder-event speciation</a:t>
            </a: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r>
              <a:t>	</a:t>
            </a:r>
          </a:p>
        </p:txBody>
      </p:sp>
      <p:sp>
        <p:nvSpPr>
          <p:cNvPr id="628" name="I implemented this method in three R packages:"/>
          <p:cNvSpPr/>
          <p:nvPr/>
        </p:nvSpPr>
        <p:spPr>
          <a:xfrm>
            <a:off x="89297" y="933152"/>
            <a:ext cx="8965406" cy="349131"/>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p>
            <a:pPr lvl="1">
              <a:spcBef>
                <a:spcPts val="1687"/>
              </a:spcBef>
            </a:pPr>
            <a:r>
              <a:t>I implemented this method in </a:t>
            </a:r>
            <a:r>
              <a:rPr i="1"/>
              <a:t>three</a:t>
            </a:r>
            <a:r>
              <a:t> R packages:</a:t>
            </a:r>
          </a:p>
        </p:txBody>
      </p:sp>
    </p:spTree>
    <p:extLst>
      <p:ext uri="{BB962C8B-B14F-4D97-AF65-F5344CB8AC3E}">
        <p14:creationId xmlns:p14="http://schemas.microsoft.com/office/powerpoint/2010/main" val="1795114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Implementing founder-event speciation"/>
          <p:cNvSpPr txBox="1">
            <a:spLocks noGrp="1"/>
          </p:cNvSpPr>
          <p:nvPr>
            <p:ph type="ctrTitle"/>
          </p:nvPr>
        </p:nvSpPr>
        <p:spPr>
          <a:xfrm>
            <a:off x="312539" y="250031"/>
            <a:ext cx="8099227" cy="508992"/>
          </a:xfrm>
          <a:prstGeom prst="rect">
            <a:avLst/>
          </a:prstGeom>
        </p:spPr>
        <p:txBody>
          <a:bodyPr>
            <a:normAutofit fontScale="90000"/>
          </a:bodyPr>
          <a:lstStyle/>
          <a:p>
            <a:pPr algn="l">
              <a:defRPr sz="4800" b="1">
                <a:latin typeface="Calibri"/>
                <a:ea typeface="Calibri"/>
                <a:cs typeface="Calibri"/>
                <a:sym typeface="Calibri"/>
              </a:defRPr>
            </a:pPr>
            <a:r>
              <a:rPr dirty="0"/>
              <a:t>Implementing founder-event speciation</a:t>
            </a:r>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r>
              <a:rPr dirty="0"/>
              <a:t>	</a:t>
            </a:r>
          </a:p>
        </p:txBody>
      </p:sp>
      <p:sp>
        <p:nvSpPr>
          <p:cNvPr id="631" name="I implemented this method in three R packages:"/>
          <p:cNvSpPr/>
          <p:nvPr/>
        </p:nvSpPr>
        <p:spPr>
          <a:xfrm>
            <a:off x="89297" y="933152"/>
            <a:ext cx="8965406" cy="349131"/>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p>
            <a:pPr lvl="1">
              <a:spcBef>
                <a:spcPts val="1687"/>
              </a:spcBef>
            </a:pPr>
            <a:r>
              <a:t>I implemented this method in </a:t>
            </a:r>
            <a:r>
              <a:rPr i="1"/>
              <a:t>three</a:t>
            </a:r>
            <a:r>
              <a:t> R packages:</a:t>
            </a:r>
          </a:p>
        </p:txBody>
      </p:sp>
      <p:grpSp>
        <p:nvGrpSpPr>
          <p:cNvPr id="22" name="Group"/>
          <p:cNvGrpSpPr/>
          <p:nvPr/>
        </p:nvGrpSpPr>
        <p:grpSpPr>
          <a:xfrm>
            <a:off x="812602" y="1865735"/>
            <a:ext cx="2027040" cy="4455914"/>
            <a:chOff x="0" y="0"/>
            <a:chExt cx="2882900" cy="6337299"/>
          </a:xfrm>
        </p:grpSpPr>
        <p:sp>
          <p:nvSpPr>
            <p:cNvPr id="23" name="Line"/>
            <p:cNvSpPr/>
            <p:nvPr/>
          </p:nvSpPr>
          <p:spPr>
            <a:xfrm flipH="1">
              <a:off x="0" y="0"/>
              <a:ext cx="1" cy="3198967"/>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pPr defTabSz="321457">
                <a:defRPr sz="1200">
                  <a:latin typeface="Helvetica"/>
                  <a:ea typeface="Helvetica"/>
                  <a:cs typeface="Helvetica"/>
                  <a:sym typeface="Helvetica"/>
                </a:defRPr>
              </a:pPr>
              <a:endParaRPr/>
            </a:p>
          </p:txBody>
        </p:sp>
        <p:sp>
          <p:nvSpPr>
            <p:cNvPr id="24" name="Line"/>
            <p:cNvSpPr/>
            <p:nvPr/>
          </p:nvSpPr>
          <p:spPr>
            <a:xfrm flipH="1">
              <a:off x="2843375" y="1638"/>
              <a:ext cx="1" cy="3198968"/>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pPr defTabSz="321457">
                <a:defRPr sz="1200">
                  <a:latin typeface="Helvetica"/>
                  <a:ea typeface="Helvetica"/>
                  <a:cs typeface="Helvetica"/>
                  <a:sym typeface="Helvetica"/>
                </a:defRPr>
              </a:pPr>
              <a:endParaRPr/>
            </a:p>
          </p:txBody>
        </p:sp>
        <p:sp>
          <p:nvSpPr>
            <p:cNvPr id="25" name="Line"/>
            <p:cNvSpPr/>
            <p:nvPr/>
          </p:nvSpPr>
          <p:spPr>
            <a:xfrm flipV="1">
              <a:off x="0" y="3164035"/>
              <a:ext cx="2882901" cy="14"/>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pPr defTabSz="321457">
                <a:defRPr sz="1200">
                  <a:latin typeface="Helvetica"/>
                  <a:ea typeface="Helvetica"/>
                  <a:cs typeface="Helvetica"/>
                  <a:sym typeface="Helvetica"/>
                </a:defRPr>
              </a:pPr>
              <a:endParaRPr/>
            </a:p>
          </p:txBody>
        </p:sp>
        <p:sp>
          <p:nvSpPr>
            <p:cNvPr id="26" name="Line"/>
            <p:cNvSpPr/>
            <p:nvPr/>
          </p:nvSpPr>
          <p:spPr>
            <a:xfrm flipH="1">
              <a:off x="1409106" y="3138332"/>
              <a:ext cx="1" cy="3198968"/>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pPr defTabSz="321457">
                <a:defRPr sz="1200">
                  <a:latin typeface="Helvetica"/>
                  <a:ea typeface="Helvetica"/>
                  <a:cs typeface="Helvetica"/>
                  <a:sym typeface="Helvetica"/>
                </a:defRPr>
              </a:pPr>
              <a:endParaRPr/>
            </a:p>
          </p:txBody>
        </p:sp>
      </p:grpSp>
      <p:sp>
        <p:nvSpPr>
          <p:cNvPr id="27" name="A"/>
          <p:cNvSpPr/>
          <p:nvPr/>
        </p:nvSpPr>
        <p:spPr>
          <a:xfrm>
            <a:off x="1681713" y="6277133"/>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28" name="A"/>
          <p:cNvSpPr/>
          <p:nvPr/>
        </p:nvSpPr>
        <p:spPr>
          <a:xfrm>
            <a:off x="1576033" y="4250094"/>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29" name="C"/>
          <p:cNvSpPr/>
          <p:nvPr/>
        </p:nvSpPr>
        <p:spPr>
          <a:xfrm>
            <a:off x="1894332" y="3723244"/>
            <a:ext cx="200372" cy="349131"/>
          </a:xfrm>
          <a:prstGeom prst="rect">
            <a:avLst/>
          </a:prstGeom>
          <a:solidFill>
            <a:srgbClr val="FF4013"/>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C</a:t>
            </a:r>
          </a:p>
        </p:txBody>
      </p:sp>
      <p:sp>
        <p:nvSpPr>
          <p:cNvPr id="30" name="C"/>
          <p:cNvSpPr/>
          <p:nvPr/>
        </p:nvSpPr>
        <p:spPr>
          <a:xfrm>
            <a:off x="2684030" y="1731922"/>
            <a:ext cx="200372" cy="349131"/>
          </a:xfrm>
          <a:prstGeom prst="rect">
            <a:avLst/>
          </a:prstGeom>
          <a:solidFill>
            <a:srgbClr val="FF4013"/>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C</a:t>
            </a:r>
          </a:p>
        </p:txBody>
      </p:sp>
      <p:sp>
        <p:nvSpPr>
          <p:cNvPr id="31" name="B"/>
          <p:cNvSpPr/>
          <p:nvPr/>
        </p:nvSpPr>
        <p:spPr>
          <a:xfrm>
            <a:off x="1812726" y="4250094"/>
            <a:ext cx="200372" cy="349131"/>
          </a:xfrm>
          <a:prstGeom prst="rect">
            <a:avLst/>
          </a:prstGeom>
          <a:solidFill>
            <a:srgbClr val="669C35"/>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B</a:t>
            </a:r>
          </a:p>
        </p:txBody>
      </p:sp>
      <p:sp>
        <p:nvSpPr>
          <p:cNvPr id="32" name="A"/>
          <p:cNvSpPr/>
          <p:nvPr/>
        </p:nvSpPr>
        <p:spPr>
          <a:xfrm>
            <a:off x="1198782" y="5250219"/>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33" name="Line"/>
          <p:cNvSpPr/>
          <p:nvPr/>
        </p:nvSpPr>
        <p:spPr>
          <a:xfrm flipH="1">
            <a:off x="1482329" y="5473899"/>
            <a:ext cx="724091" cy="1"/>
          </a:xfrm>
          <a:prstGeom prst="line">
            <a:avLst/>
          </a:prstGeom>
          <a:ln w="38100">
            <a:solidFill>
              <a:srgbClr val="000000"/>
            </a:solidFill>
            <a:miter lim="400000"/>
            <a:headEnd type="stealth"/>
          </a:ln>
        </p:spPr>
        <p:txBody>
          <a:bodyPr lIns="35717" tIns="35717" rIns="35717" bIns="35717" anchor="ctr"/>
          <a:lstStyle/>
          <a:p>
            <a:pPr defTabSz="321457">
              <a:defRPr sz="1200">
                <a:latin typeface="Helvetica"/>
                <a:ea typeface="Helvetica"/>
                <a:cs typeface="Helvetica"/>
                <a:sym typeface="Helvetica"/>
              </a:defRPr>
            </a:pPr>
            <a:endParaRPr/>
          </a:p>
        </p:txBody>
      </p:sp>
      <p:sp>
        <p:nvSpPr>
          <p:cNvPr id="34" name="A"/>
          <p:cNvSpPr/>
          <p:nvPr/>
        </p:nvSpPr>
        <p:spPr>
          <a:xfrm>
            <a:off x="2232422" y="5250219"/>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35" name="B"/>
          <p:cNvSpPr/>
          <p:nvPr/>
        </p:nvSpPr>
        <p:spPr>
          <a:xfrm>
            <a:off x="2444848" y="5250219"/>
            <a:ext cx="200372" cy="349131"/>
          </a:xfrm>
          <a:prstGeom prst="rect">
            <a:avLst/>
          </a:prstGeom>
          <a:solidFill>
            <a:srgbClr val="669C35"/>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B</a:t>
            </a:r>
          </a:p>
        </p:txBody>
      </p:sp>
      <p:sp>
        <p:nvSpPr>
          <p:cNvPr id="36" name="A"/>
          <p:cNvSpPr/>
          <p:nvPr/>
        </p:nvSpPr>
        <p:spPr>
          <a:xfrm>
            <a:off x="615300" y="1731922"/>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37" name="B"/>
          <p:cNvSpPr/>
          <p:nvPr/>
        </p:nvSpPr>
        <p:spPr>
          <a:xfrm>
            <a:off x="830461" y="1731922"/>
            <a:ext cx="200372" cy="349131"/>
          </a:xfrm>
          <a:prstGeom prst="rect">
            <a:avLst/>
          </a:prstGeom>
          <a:solidFill>
            <a:srgbClr val="669C35"/>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B</a:t>
            </a:r>
          </a:p>
        </p:txBody>
      </p:sp>
      <p:sp>
        <p:nvSpPr>
          <p:cNvPr id="38" name="A"/>
          <p:cNvSpPr/>
          <p:nvPr/>
        </p:nvSpPr>
        <p:spPr>
          <a:xfrm>
            <a:off x="1350041" y="3723244"/>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39" name="B"/>
          <p:cNvSpPr/>
          <p:nvPr/>
        </p:nvSpPr>
        <p:spPr>
          <a:xfrm>
            <a:off x="1565202" y="3723244"/>
            <a:ext cx="200372" cy="349131"/>
          </a:xfrm>
          <a:prstGeom prst="rect">
            <a:avLst/>
          </a:prstGeom>
          <a:solidFill>
            <a:srgbClr val="669C35"/>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B</a:t>
            </a:r>
          </a:p>
        </p:txBody>
      </p:sp>
    </p:spTree>
    <p:extLst>
      <p:ext uri="{BB962C8B-B14F-4D97-AF65-F5344CB8AC3E}">
        <p14:creationId xmlns:p14="http://schemas.microsoft.com/office/powerpoint/2010/main" val="3679138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1" name="droppedImage.tiff" descr="droppedImage.tiff"/>
          <p:cNvPicPr>
            <a:picLocks noChangeAspect="1"/>
          </p:cNvPicPr>
          <p:nvPr/>
        </p:nvPicPr>
        <p:blipFill>
          <a:blip r:embed="rId2">
            <a:extLst/>
          </a:blip>
          <a:stretch>
            <a:fillRect/>
          </a:stretch>
        </p:blipFill>
        <p:spPr>
          <a:xfrm>
            <a:off x="2518172" y="4580930"/>
            <a:ext cx="1473398" cy="1473398"/>
          </a:xfrm>
          <a:prstGeom prst="rect">
            <a:avLst/>
          </a:prstGeom>
          <a:ln w="12700">
            <a:miter lim="400000"/>
          </a:ln>
        </p:spPr>
      </p:pic>
      <p:sp>
        <p:nvSpPr>
          <p:cNvPr id="652" name="Implementing founder-event speciation"/>
          <p:cNvSpPr txBox="1">
            <a:spLocks noGrp="1"/>
          </p:cNvSpPr>
          <p:nvPr>
            <p:ph type="ctrTitle"/>
          </p:nvPr>
        </p:nvSpPr>
        <p:spPr>
          <a:xfrm>
            <a:off x="312539" y="250031"/>
            <a:ext cx="8099227" cy="508992"/>
          </a:xfrm>
          <a:prstGeom prst="rect">
            <a:avLst/>
          </a:prstGeom>
        </p:spPr>
        <p:txBody>
          <a:bodyPr>
            <a:normAutofit fontScale="90000"/>
          </a:bodyPr>
          <a:lstStyle/>
          <a:p>
            <a:pPr algn="l">
              <a:defRPr sz="4800" b="1">
                <a:latin typeface="Calibri"/>
                <a:ea typeface="Calibri"/>
                <a:cs typeface="Calibri"/>
                <a:sym typeface="Calibri"/>
              </a:defRPr>
            </a:pPr>
            <a:r>
              <a:t>Implementing founder-event speciation</a:t>
            </a: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r>
              <a:t>	</a:t>
            </a:r>
          </a:p>
        </p:txBody>
      </p:sp>
      <p:sp>
        <p:nvSpPr>
          <p:cNvPr id="653" name="I implemented this method in three R packages:"/>
          <p:cNvSpPr/>
          <p:nvPr/>
        </p:nvSpPr>
        <p:spPr>
          <a:xfrm>
            <a:off x="89297" y="933152"/>
            <a:ext cx="8965406" cy="349131"/>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p>
            <a:pPr lvl="1">
              <a:spcBef>
                <a:spcPts val="1687"/>
              </a:spcBef>
            </a:pPr>
            <a:r>
              <a:t>I implemented this method in </a:t>
            </a:r>
            <a:r>
              <a:rPr i="1"/>
              <a:t>three</a:t>
            </a:r>
            <a:r>
              <a:t> R packages:</a:t>
            </a:r>
          </a:p>
        </p:txBody>
      </p:sp>
      <p:grpSp>
        <p:nvGrpSpPr>
          <p:cNvPr id="658" name="Group"/>
          <p:cNvGrpSpPr/>
          <p:nvPr/>
        </p:nvGrpSpPr>
        <p:grpSpPr>
          <a:xfrm>
            <a:off x="812602" y="1865735"/>
            <a:ext cx="2027040" cy="4455914"/>
            <a:chOff x="0" y="0"/>
            <a:chExt cx="2882900" cy="6337299"/>
          </a:xfrm>
        </p:grpSpPr>
        <p:sp>
          <p:nvSpPr>
            <p:cNvPr id="654" name="Line"/>
            <p:cNvSpPr/>
            <p:nvPr/>
          </p:nvSpPr>
          <p:spPr>
            <a:xfrm flipH="1">
              <a:off x="0" y="0"/>
              <a:ext cx="1" cy="3198967"/>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pPr defTabSz="321457">
                <a:defRPr sz="1200">
                  <a:latin typeface="Helvetica"/>
                  <a:ea typeface="Helvetica"/>
                  <a:cs typeface="Helvetica"/>
                  <a:sym typeface="Helvetica"/>
                </a:defRPr>
              </a:pPr>
              <a:endParaRPr/>
            </a:p>
          </p:txBody>
        </p:sp>
        <p:sp>
          <p:nvSpPr>
            <p:cNvPr id="655" name="Line"/>
            <p:cNvSpPr/>
            <p:nvPr/>
          </p:nvSpPr>
          <p:spPr>
            <a:xfrm flipH="1">
              <a:off x="2843375" y="1638"/>
              <a:ext cx="1" cy="3198968"/>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pPr defTabSz="321457">
                <a:defRPr sz="1200">
                  <a:latin typeface="Helvetica"/>
                  <a:ea typeface="Helvetica"/>
                  <a:cs typeface="Helvetica"/>
                  <a:sym typeface="Helvetica"/>
                </a:defRPr>
              </a:pPr>
              <a:endParaRPr/>
            </a:p>
          </p:txBody>
        </p:sp>
        <p:sp>
          <p:nvSpPr>
            <p:cNvPr id="656" name="Line"/>
            <p:cNvSpPr/>
            <p:nvPr/>
          </p:nvSpPr>
          <p:spPr>
            <a:xfrm flipV="1">
              <a:off x="0" y="3164035"/>
              <a:ext cx="2882901" cy="14"/>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pPr defTabSz="321457">
                <a:defRPr sz="1200">
                  <a:latin typeface="Helvetica"/>
                  <a:ea typeface="Helvetica"/>
                  <a:cs typeface="Helvetica"/>
                  <a:sym typeface="Helvetica"/>
                </a:defRPr>
              </a:pPr>
              <a:endParaRPr/>
            </a:p>
          </p:txBody>
        </p:sp>
        <p:sp>
          <p:nvSpPr>
            <p:cNvPr id="657" name="Line"/>
            <p:cNvSpPr/>
            <p:nvPr/>
          </p:nvSpPr>
          <p:spPr>
            <a:xfrm flipH="1">
              <a:off x="1409106" y="3138332"/>
              <a:ext cx="1" cy="3198968"/>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pPr defTabSz="321457">
                <a:defRPr sz="1200">
                  <a:latin typeface="Helvetica"/>
                  <a:ea typeface="Helvetica"/>
                  <a:cs typeface="Helvetica"/>
                  <a:sym typeface="Helvetica"/>
                </a:defRPr>
              </a:pPr>
              <a:endParaRPr/>
            </a:p>
          </p:txBody>
        </p:sp>
      </p:grpSp>
      <p:sp>
        <p:nvSpPr>
          <p:cNvPr id="659" name="A"/>
          <p:cNvSpPr/>
          <p:nvPr/>
        </p:nvSpPr>
        <p:spPr>
          <a:xfrm>
            <a:off x="1681713" y="6277133"/>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660" name="A"/>
          <p:cNvSpPr/>
          <p:nvPr/>
        </p:nvSpPr>
        <p:spPr>
          <a:xfrm>
            <a:off x="1576033" y="4250094"/>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661" name="C"/>
          <p:cNvSpPr/>
          <p:nvPr/>
        </p:nvSpPr>
        <p:spPr>
          <a:xfrm>
            <a:off x="1894332" y="3723244"/>
            <a:ext cx="200372" cy="349131"/>
          </a:xfrm>
          <a:prstGeom prst="rect">
            <a:avLst/>
          </a:prstGeom>
          <a:solidFill>
            <a:srgbClr val="FF4013"/>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C</a:t>
            </a:r>
          </a:p>
        </p:txBody>
      </p:sp>
      <p:sp>
        <p:nvSpPr>
          <p:cNvPr id="662" name="C"/>
          <p:cNvSpPr/>
          <p:nvPr/>
        </p:nvSpPr>
        <p:spPr>
          <a:xfrm>
            <a:off x="2684030" y="1731922"/>
            <a:ext cx="200372" cy="349131"/>
          </a:xfrm>
          <a:prstGeom prst="rect">
            <a:avLst/>
          </a:prstGeom>
          <a:solidFill>
            <a:srgbClr val="FF4013"/>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C</a:t>
            </a:r>
          </a:p>
        </p:txBody>
      </p:sp>
      <p:sp>
        <p:nvSpPr>
          <p:cNvPr id="663" name="B"/>
          <p:cNvSpPr/>
          <p:nvPr/>
        </p:nvSpPr>
        <p:spPr>
          <a:xfrm>
            <a:off x="1812726" y="4250094"/>
            <a:ext cx="200372" cy="349131"/>
          </a:xfrm>
          <a:prstGeom prst="rect">
            <a:avLst/>
          </a:prstGeom>
          <a:solidFill>
            <a:srgbClr val="669C35"/>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B</a:t>
            </a:r>
          </a:p>
        </p:txBody>
      </p:sp>
      <p:sp>
        <p:nvSpPr>
          <p:cNvPr id="666" name="Package #1, rexpokit, handles anagenic events requiring matrix exponentiation (FORTRAN EXPOKIT library, C++, Rcpp)"/>
          <p:cNvSpPr/>
          <p:nvPr/>
        </p:nvSpPr>
        <p:spPr>
          <a:xfrm>
            <a:off x="3152180" y="4977686"/>
            <a:ext cx="5697141" cy="90312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spcBef>
                <a:spcPts val="1687"/>
              </a:spcBef>
            </a:pPr>
            <a:r>
              <a:t>Package #1, </a:t>
            </a:r>
            <a:r>
              <a:rPr b="1"/>
              <a:t>rexpokit</a:t>
            </a:r>
            <a:r>
              <a:t>, handles anagenic events requiring matrix exponentiation (FORTRAN EXPOKIT library, C++, Rcpp)</a:t>
            </a:r>
          </a:p>
        </p:txBody>
      </p:sp>
      <p:sp>
        <p:nvSpPr>
          <p:cNvPr id="667" name="A"/>
          <p:cNvSpPr/>
          <p:nvPr/>
        </p:nvSpPr>
        <p:spPr>
          <a:xfrm>
            <a:off x="1198782" y="5250219"/>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668" name="Line"/>
          <p:cNvSpPr/>
          <p:nvPr/>
        </p:nvSpPr>
        <p:spPr>
          <a:xfrm flipH="1">
            <a:off x="1482329" y="5473899"/>
            <a:ext cx="724091" cy="1"/>
          </a:xfrm>
          <a:prstGeom prst="line">
            <a:avLst/>
          </a:prstGeom>
          <a:ln w="38100">
            <a:solidFill>
              <a:srgbClr val="000000"/>
            </a:solidFill>
            <a:miter lim="400000"/>
            <a:headEnd type="stealth"/>
          </a:ln>
        </p:spPr>
        <p:txBody>
          <a:bodyPr lIns="35717" tIns="35717" rIns="35717" bIns="35717" anchor="ctr"/>
          <a:lstStyle/>
          <a:p>
            <a:pPr defTabSz="321457">
              <a:defRPr sz="1200">
                <a:latin typeface="Helvetica"/>
                <a:ea typeface="Helvetica"/>
                <a:cs typeface="Helvetica"/>
                <a:sym typeface="Helvetica"/>
              </a:defRPr>
            </a:pPr>
            <a:endParaRPr/>
          </a:p>
        </p:txBody>
      </p:sp>
      <p:sp>
        <p:nvSpPr>
          <p:cNvPr id="669" name="A"/>
          <p:cNvSpPr/>
          <p:nvPr/>
        </p:nvSpPr>
        <p:spPr>
          <a:xfrm>
            <a:off x="2232422" y="5250219"/>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670" name="B"/>
          <p:cNvSpPr/>
          <p:nvPr/>
        </p:nvSpPr>
        <p:spPr>
          <a:xfrm>
            <a:off x="2444848" y="5250219"/>
            <a:ext cx="200372" cy="349131"/>
          </a:xfrm>
          <a:prstGeom prst="rect">
            <a:avLst/>
          </a:prstGeom>
          <a:solidFill>
            <a:srgbClr val="669C35"/>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B</a:t>
            </a:r>
          </a:p>
        </p:txBody>
      </p:sp>
      <p:sp>
        <p:nvSpPr>
          <p:cNvPr id="671" name="A"/>
          <p:cNvSpPr/>
          <p:nvPr/>
        </p:nvSpPr>
        <p:spPr>
          <a:xfrm>
            <a:off x="615300" y="1731922"/>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672" name="B"/>
          <p:cNvSpPr/>
          <p:nvPr/>
        </p:nvSpPr>
        <p:spPr>
          <a:xfrm>
            <a:off x="830461" y="1731922"/>
            <a:ext cx="200372" cy="349131"/>
          </a:xfrm>
          <a:prstGeom prst="rect">
            <a:avLst/>
          </a:prstGeom>
          <a:solidFill>
            <a:srgbClr val="669C35"/>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B</a:t>
            </a:r>
          </a:p>
        </p:txBody>
      </p:sp>
      <p:sp>
        <p:nvSpPr>
          <p:cNvPr id="24" name="A"/>
          <p:cNvSpPr/>
          <p:nvPr/>
        </p:nvSpPr>
        <p:spPr>
          <a:xfrm>
            <a:off x="1350041" y="3723244"/>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25" name="B"/>
          <p:cNvSpPr/>
          <p:nvPr/>
        </p:nvSpPr>
        <p:spPr>
          <a:xfrm>
            <a:off x="1565202" y="3723244"/>
            <a:ext cx="200372" cy="349131"/>
          </a:xfrm>
          <a:prstGeom prst="rect">
            <a:avLst/>
          </a:prstGeom>
          <a:solidFill>
            <a:srgbClr val="669C35"/>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B</a:t>
            </a:r>
          </a:p>
        </p:txBody>
      </p:sp>
    </p:spTree>
    <p:extLst>
      <p:ext uri="{BB962C8B-B14F-4D97-AF65-F5344CB8AC3E}">
        <p14:creationId xmlns:p14="http://schemas.microsoft.com/office/powerpoint/2010/main" val="3250715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4" name="droppedImage.tiff" descr="droppedImage.tiff"/>
          <p:cNvPicPr>
            <a:picLocks noChangeAspect="1"/>
          </p:cNvPicPr>
          <p:nvPr/>
        </p:nvPicPr>
        <p:blipFill>
          <a:blip r:embed="rId2">
            <a:extLst/>
          </a:blip>
          <a:stretch>
            <a:fillRect/>
          </a:stretch>
        </p:blipFill>
        <p:spPr>
          <a:xfrm>
            <a:off x="2419945" y="3049488"/>
            <a:ext cx="1678781" cy="1678781"/>
          </a:xfrm>
          <a:prstGeom prst="rect">
            <a:avLst/>
          </a:prstGeom>
          <a:ln w="12700">
            <a:miter lim="400000"/>
          </a:ln>
        </p:spPr>
      </p:pic>
      <p:pic>
        <p:nvPicPr>
          <p:cNvPr id="675" name="droppedImage.tiff" descr="droppedImage.tiff"/>
          <p:cNvPicPr>
            <a:picLocks noChangeAspect="1"/>
          </p:cNvPicPr>
          <p:nvPr/>
        </p:nvPicPr>
        <p:blipFill>
          <a:blip r:embed="rId2">
            <a:extLst/>
          </a:blip>
          <a:stretch>
            <a:fillRect/>
          </a:stretch>
        </p:blipFill>
        <p:spPr>
          <a:xfrm>
            <a:off x="2518172" y="4580930"/>
            <a:ext cx="1473398" cy="1473398"/>
          </a:xfrm>
          <a:prstGeom prst="rect">
            <a:avLst/>
          </a:prstGeom>
          <a:ln w="12700">
            <a:miter lim="400000"/>
          </a:ln>
        </p:spPr>
      </p:pic>
      <p:sp>
        <p:nvSpPr>
          <p:cNvPr id="676" name="Implementing founder-event speciation"/>
          <p:cNvSpPr txBox="1">
            <a:spLocks noGrp="1"/>
          </p:cNvSpPr>
          <p:nvPr>
            <p:ph type="ctrTitle"/>
          </p:nvPr>
        </p:nvSpPr>
        <p:spPr>
          <a:xfrm>
            <a:off x="312539" y="250031"/>
            <a:ext cx="8099227" cy="508992"/>
          </a:xfrm>
          <a:prstGeom prst="rect">
            <a:avLst/>
          </a:prstGeom>
        </p:spPr>
        <p:txBody>
          <a:bodyPr>
            <a:normAutofit fontScale="90000"/>
          </a:bodyPr>
          <a:lstStyle/>
          <a:p>
            <a:pPr algn="l">
              <a:defRPr sz="4800" b="1">
                <a:latin typeface="Calibri"/>
                <a:ea typeface="Calibri"/>
                <a:cs typeface="Calibri"/>
                <a:sym typeface="Calibri"/>
              </a:defRPr>
            </a:pPr>
            <a:r>
              <a:t>Implementing founder-event speciation</a:t>
            </a: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r>
              <a:t>	</a:t>
            </a:r>
          </a:p>
        </p:txBody>
      </p:sp>
      <p:sp>
        <p:nvSpPr>
          <p:cNvPr id="677" name="I implemented this method in three R packages:"/>
          <p:cNvSpPr/>
          <p:nvPr/>
        </p:nvSpPr>
        <p:spPr>
          <a:xfrm>
            <a:off x="89297" y="933152"/>
            <a:ext cx="8965406" cy="349131"/>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p>
            <a:pPr lvl="1">
              <a:spcBef>
                <a:spcPts val="1687"/>
              </a:spcBef>
            </a:pPr>
            <a:r>
              <a:t>I implemented this method in </a:t>
            </a:r>
            <a:r>
              <a:rPr i="1"/>
              <a:t>three</a:t>
            </a:r>
            <a:r>
              <a:t> R packages:</a:t>
            </a:r>
          </a:p>
        </p:txBody>
      </p:sp>
      <p:sp>
        <p:nvSpPr>
          <p:cNvPr id="692" name="Package #1, rexpokit, handles anagenic events requiring matrix exponentiation (FORTRAN EXPOKIT library, C++, Rcpp)"/>
          <p:cNvSpPr/>
          <p:nvPr/>
        </p:nvSpPr>
        <p:spPr>
          <a:xfrm>
            <a:off x="3152180" y="4977686"/>
            <a:ext cx="5697141" cy="90312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spcBef>
                <a:spcPts val="1687"/>
              </a:spcBef>
            </a:pPr>
            <a:r>
              <a:t>Package #1, </a:t>
            </a:r>
            <a:r>
              <a:rPr b="1"/>
              <a:t>rexpokit</a:t>
            </a:r>
            <a:r>
              <a:t>, handles anagenic events requiring matrix exponentiation (FORTRAN EXPOKIT library, C++, Rcpp)</a:t>
            </a:r>
          </a:p>
        </p:txBody>
      </p:sp>
      <p:sp>
        <p:nvSpPr>
          <p:cNvPr id="697" name="Package #2, cladoRcpp, handles cladogenesis events (C++, Rcpp)"/>
          <p:cNvSpPr/>
          <p:nvPr/>
        </p:nvSpPr>
        <p:spPr>
          <a:xfrm>
            <a:off x="3152180" y="3571350"/>
            <a:ext cx="5697141" cy="626129"/>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spcBef>
                <a:spcPts val="1687"/>
              </a:spcBef>
            </a:pPr>
            <a:r>
              <a:t>Package #2, </a:t>
            </a:r>
            <a:r>
              <a:rPr b="1"/>
              <a:t>cladoRcpp</a:t>
            </a:r>
            <a:r>
              <a:t>, handles cladogenesis events (C++, Rcpp)</a:t>
            </a:r>
          </a:p>
        </p:txBody>
      </p:sp>
      <p:grpSp>
        <p:nvGrpSpPr>
          <p:cNvPr id="26" name="Group"/>
          <p:cNvGrpSpPr/>
          <p:nvPr/>
        </p:nvGrpSpPr>
        <p:grpSpPr>
          <a:xfrm>
            <a:off x="812602" y="1865735"/>
            <a:ext cx="2027040" cy="4455914"/>
            <a:chOff x="0" y="0"/>
            <a:chExt cx="2882900" cy="6337299"/>
          </a:xfrm>
        </p:grpSpPr>
        <p:sp>
          <p:nvSpPr>
            <p:cNvPr id="27" name="Line"/>
            <p:cNvSpPr/>
            <p:nvPr/>
          </p:nvSpPr>
          <p:spPr>
            <a:xfrm flipH="1">
              <a:off x="0" y="0"/>
              <a:ext cx="1" cy="3198967"/>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pPr defTabSz="321457">
                <a:defRPr sz="1200">
                  <a:latin typeface="Helvetica"/>
                  <a:ea typeface="Helvetica"/>
                  <a:cs typeface="Helvetica"/>
                  <a:sym typeface="Helvetica"/>
                </a:defRPr>
              </a:pPr>
              <a:endParaRPr/>
            </a:p>
          </p:txBody>
        </p:sp>
        <p:sp>
          <p:nvSpPr>
            <p:cNvPr id="28" name="Line"/>
            <p:cNvSpPr/>
            <p:nvPr/>
          </p:nvSpPr>
          <p:spPr>
            <a:xfrm flipH="1">
              <a:off x="2843375" y="1638"/>
              <a:ext cx="1" cy="3198968"/>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pPr defTabSz="321457">
                <a:defRPr sz="1200">
                  <a:latin typeface="Helvetica"/>
                  <a:ea typeface="Helvetica"/>
                  <a:cs typeface="Helvetica"/>
                  <a:sym typeface="Helvetica"/>
                </a:defRPr>
              </a:pPr>
              <a:endParaRPr/>
            </a:p>
          </p:txBody>
        </p:sp>
        <p:sp>
          <p:nvSpPr>
            <p:cNvPr id="29" name="Line"/>
            <p:cNvSpPr/>
            <p:nvPr/>
          </p:nvSpPr>
          <p:spPr>
            <a:xfrm flipV="1">
              <a:off x="0" y="3164035"/>
              <a:ext cx="2882901" cy="14"/>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pPr defTabSz="321457">
                <a:defRPr sz="1200">
                  <a:latin typeface="Helvetica"/>
                  <a:ea typeface="Helvetica"/>
                  <a:cs typeface="Helvetica"/>
                  <a:sym typeface="Helvetica"/>
                </a:defRPr>
              </a:pPr>
              <a:endParaRPr/>
            </a:p>
          </p:txBody>
        </p:sp>
        <p:sp>
          <p:nvSpPr>
            <p:cNvPr id="30" name="Line"/>
            <p:cNvSpPr/>
            <p:nvPr/>
          </p:nvSpPr>
          <p:spPr>
            <a:xfrm flipH="1">
              <a:off x="1409106" y="3138332"/>
              <a:ext cx="1" cy="3198968"/>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pPr defTabSz="321457">
                <a:defRPr sz="1200">
                  <a:latin typeface="Helvetica"/>
                  <a:ea typeface="Helvetica"/>
                  <a:cs typeface="Helvetica"/>
                  <a:sym typeface="Helvetica"/>
                </a:defRPr>
              </a:pPr>
              <a:endParaRPr/>
            </a:p>
          </p:txBody>
        </p:sp>
      </p:grpSp>
      <p:sp>
        <p:nvSpPr>
          <p:cNvPr id="31" name="A"/>
          <p:cNvSpPr/>
          <p:nvPr/>
        </p:nvSpPr>
        <p:spPr>
          <a:xfrm>
            <a:off x="1681713" y="6277133"/>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32" name="A"/>
          <p:cNvSpPr/>
          <p:nvPr/>
        </p:nvSpPr>
        <p:spPr>
          <a:xfrm>
            <a:off x="1576033" y="4250094"/>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33" name="C"/>
          <p:cNvSpPr/>
          <p:nvPr/>
        </p:nvSpPr>
        <p:spPr>
          <a:xfrm>
            <a:off x="1894332" y="3723244"/>
            <a:ext cx="200372" cy="349131"/>
          </a:xfrm>
          <a:prstGeom prst="rect">
            <a:avLst/>
          </a:prstGeom>
          <a:solidFill>
            <a:srgbClr val="FF4013"/>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C</a:t>
            </a:r>
          </a:p>
        </p:txBody>
      </p:sp>
      <p:sp>
        <p:nvSpPr>
          <p:cNvPr id="34" name="C"/>
          <p:cNvSpPr/>
          <p:nvPr/>
        </p:nvSpPr>
        <p:spPr>
          <a:xfrm>
            <a:off x="2684030" y="1731922"/>
            <a:ext cx="200372" cy="349131"/>
          </a:xfrm>
          <a:prstGeom prst="rect">
            <a:avLst/>
          </a:prstGeom>
          <a:solidFill>
            <a:srgbClr val="FF4013"/>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C</a:t>
            </a:r>
          </a:p>
        </p:txBody>
      </p:sp>
      <p:sp>
        <p:nvSpPr>
          <p:cNvPr id="35" name="B"/>
          <p:cNvSpPr/>
          <p:nvPr/>
        </p:nvSpPr>
        <p:spPr>
          <a:xfrm>
            <a:off x="1812726" y="4250094"/>
            <a:ext cx="200372" cy="349131"/>
          </a:xfrm>
          <a:prstGeom prst="rect">
            <a:avLst/>
          </a:prstGeom>
          <a:solidFill>
            <a:srgbClr val="669C35"/>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B</a:t>
            </a:r>
          </a:p>
        </p:txBody>
      </p:sp>
      <p:sp>
        <p:nvSpPr>
          <p:cNvPr id="36" name="A"/>
          <p:cNvSpPr/>
          <p:nvPr/>
        </p:nvSpPr>
        <p:spPr>
          <a:xfrm>
            <a:off x="1198782" y="5250219"/>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37" name="Line"/>
          <p:cNvSpPr/>
          <p:nvPr/>
        </p:nvSpPr>
        <p:spPr>
          <a:xfrm flipH="1">
            <a:off x="1482329" y="5473899"/>
            <a:ext cx="724091" cy="1"/>
          </a:xfrm>
          <a:prstGeom prst="line">
            <a:avLst/>
          </a:prstGeom>
          <a:ln w="38100">
            <a:solidFill>
              <a:srgbClr val="000000"/>
            </a:solidFill>
            <a:miter lim="400000"/>
            <a:headEnd type="stealth"/>
          </a:ln>
        </p:spPr>
        <p:txBody>
          <a:bodyPr lIns="35717" tIns="35717" rIns="35717" bIns="35717" anchor="ctr"/>
          <a:lstStyle/>
          <a:p>
            <a:pPr defTabSz="321457">
              <a:defRPr sz="1200">
                <a:latin typeface="Helvetica"/>
                <a:ea typeface="Helvetica"/>
                <a:cs typeface="Helvetica"/>
                <a:sym typeface="Helvetica"/>
              </a:defRPr>
            </a:pPr>
            <a:endParaRPr/>
          </a:p>
        </p:txBody>
      </p:sp>
      <p:sp>
        <p:nvSpPr>
          <p:cNvPr id="38" name="A"/>
          <p:cNvSpPr/>
          <p:nvPr/>
        </p:nvSpPr>
        <p:spPr>
          <a:xfrm>
            <a:off x="2232422" y="5250219"/>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39" name="B"/>
          <p:cNvSpPr/>
          <p:nvPr/>
        </p:nvSpPr>
        <p:spPr>
          <a:xfrm>
            <a:off x="2444848" y="5250219"/>
            <a:ext cx="200372" cy="349131"/>
          </a:xfrm>
          <a:prstGeom prst="rect">
            <a:avLst/>
          </a:prstGeom>
          <a:solidFill>
            <a:srgbClr val="669C35"/>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B</a:t>
            </a:r>
          </a:p>
        </p:txBody>
      </p:sp>
      <p:sp>
        <p:nvSpPr>
          <p:cNvPr id="40" name="A"/>
          <p:cNvSpPr/>
          <p:nvPr/>
        </p:nvSpPr>
        <p:spPr>
          <a:xfrm>
            <a:off x="615300" y="1731922"/>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41" name="B"/>
          <p:cNvSpPr/>
          <p:nvPr/>
        </p:nvSpPr>
        <p:spPr>
          <a:xfrm>
            <a:off x="830461" y="1731922"/>
            <a:ext cx="200372" cy="349131"/>
          </a:xfrm>
          <a:prstGeom prst="rect">
            <a:avLst/>
          </a:prstGeom>
          <a:solidFill>
            <a:srgbClr val="669C35"/>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B</a:t>
            </a:r>
          </a:p>
        </p:txBody>
      </p:sp>
      <p:sp>
        <p:nvSpPr>
          <p:cNvPr id="42" name="A"/>
          <p:cNvSpPr/>
          <p:nvPr/>
        </p:nvSpPr>
        <p:spPr>
          <a:xfrm>
            <a:off x="1350041" y="3723244"/>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43" name="B"/>
          <p:cNvSpPr/>
          <p:nvPr/>
        </p:nvSpPr>
        <p:spPr>
          <a:xfrm>
            <a:off x="1565202" y="3723244"/>
            <a:ext cx="200372" cy="349131"/>
          </a:xfrm>
          <a:prstGeom prst="rect">
            <a:avLst/>
          </a:prstGeom>
          <a:solidFill>
            <a:srgbClr val="669C35"/>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B</a:t>
            </a:r>
          </a:p>
        </p:txBody>
      </p:sp>
    </p:spTree>
    <p:extLst>
      <p:ext uri="{BB962C8B-B14F-4D97-AF65-F5344CB8AC3E}">
        <p14:creationId xmlns:p14="http://schemas.microsoft.com/office/powerpoint/2010/main" val="2273135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Implementing founder-event speciation"/>
          <p:cNvSpPr txBox="1">
            <a:spLocks noGrp="1"/>
          </p:cNvSpPr>
          <p:nvPr>
            <p:ph type="ctrTitle"/>
          </p:nvPr>
        </p:nvSpPr>
        <p:spPr>
          <a:xfrm>
            <a:off x="312539" y="250031"/>
            <a:ext cx="8099227" cy="508992"/>
          </a:xfrm>
          <a:prstGeom prst="rect">
            <a:avLst/>
          </a:prstGeom>
        </p:spPr>
        <p:txBody>
          <a:bodyPr>
            <a:normAutofit fontScale="90000"/>
          </a:bodyPr>
          <a:lstStyle/>
          <a:p>
            <a:pPr algn="l">
              <a:defRPr sz="4800" b="1">
                <a:latin typeface="Calibri"/>
                <a:ea typeface="Calibri"/>
                <a:cs typeface="Calibri"/>
                <a:sym typeface="Calibri"/>
              </a:defRPr>
            </a:pPr>
            <a:r>
              <a:rPr dirty="0"/>
              <a:t>Implementing founder-event speciation</a:t>
            </a:r>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endParaRPr dirty="0"/>
          </a:p>
          <a:p>
            <a:pPr algn="l">
              <a:defRPr sz="4800" b="1">
                <a:latin typeface="Calibri"/>
                <a:ea typeface="Calibri"/>
                <a:cs typeface="Calibri"/>
                <a:sym typeface="Calibri"/>
              </a:defRPr>
            </a:pPr>
            <a:r>
              <a:rPr dirty="0"/>
              <a:t>	</a:t>
            </a:r>
          </a:p>
        </p:txBody>
      </p:sp>
      <p:pic>
        <p:nvPicPr>
          <p:cNvPr id="700" name="droppedImage.tiff" descr="droppedImage.tiff"/>
          <p:cNvPicPr>
            <a:picLocks noChangeAspect="1"/>
          </p:cNvPicPr>
          <p:nvPr/>
        </p:nvPicPr>
        <p:blipFill>
          <a:blip r:embed="rId2">
            <a:extLst/>
          </a:blip>
          <a:stretch>
            <a:fillRect/>
          </a:stretch>
        </p:blipFill>
        <p:spPr>
          <a:xfrm>
            <a:off x="6134695" y="4491633"/>
            <a:ext cx="2518172" cy="2277070"/>
          </a:xfrm>
          <a:prstGeom prst="rect">
            <a:avLst/>
          </a:prstGeom>
          <a:ln w="12700">
            <a:solidFill>
              <a:srgbClr val="000000"/>
            </a:solidFill>
            <a:miter lim="400000"/>
          </a:ln>
        </p:spPr>
      </p:pic>
      <p:sp>
        <p:nvSpPr>
          <p:cNvPr id="701" name="Package #3, BioGeoBEARS, does the ML/Bayesian searches, model testing, etc.…"/>
          <p:cNvSpPr/>
          <p:nvPr/>
        </p:nvSpPr>
        <p:spPr>
          <a:xfrm>
            <a:off x="3402211" y="2605750"/>
            <a:ext cx="5634633" cy="139646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1">
              <a:spcBef>
                <a:spcPts val="1687"/>
              </a:spcBef>
            </a:pPr>
            <a:r>
              <a:t>Package #3, </a:t>
            </a:r>
            <a:r>
              <a:rPr b="1"/>
              <a:t>BioGeoBEARS</a:t>
            </a:r>
            <a:r>
              <a:t>, does the ML/Bayesian searches, model testing, etc.</a:t>
            </a:r>
            <a:endParaRPr u="sng"/>
          </a:p>
          <a:p>
            <a:pPr lvl="1">
              <a:spcBef>
                <a:spcPts val="1687"/>
              </a:spcBef>
              <a:defRPr b="1"/>
            </a:pPr>
            <a:r>
              <a:rPr u="sng"/>
              <a:t>BioGeo</a:t>
            </a:r>
            <a:r>
              <a:t>graphic </a:t>
            </a:r>
            <a:r>
              <a:rPr u="sng"/>
              <a:t>B</a:t>
            </a:r>
            <a:r>
              <a:t>ayesian </a:t>
            </a:r>
            <a:r>
              <a:rPr u="sng"/>
              <a:t>E</a:t>
            </a:r>
            <a:r>
              <a:t>volutionary </a:t>
            </a:r>
            <a:r>
              <a:rPr u="sng"/>
              <a:t>A</a:t>
            </a:r>
            <a:r>
              <a:t>nalysis with </a:t>
            </a:r>
            <a:r>
              <a:rPr u="sng"/>
              <a:t>R</a:t>
            </a:r>
            <a:r>
              <a:t> </a:t>
            </a:r>
            <a:r>
              <a:rPr u="sng"/>
              <a:t>S</a:t>
            </a:r>
            <a:r>
              <a:t>cripts</a:t>
            </a:r>
          </a:p>
        </p:txBody>
      </p:sp>
      <p:sp>
        <p:nvSpPr>
          <p:cNvPr id="716" name="I implemented this method in three R packages:"/>
          <p:cNvSpPr/>
          <p:nvPr/>
        </p:nvSpPr>
        <p:spPr>
          <a:xfrm>
            <a:off x="89297" y="933152"/>
            <a:ext cx="8965406" cy="349131"/>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p>
            <a:pPr lvl="1">
              <a:spcBef>
                <a:spcPts val="1687"/>
              </a:spcBef>
            </a:pPr>
            <a:r>
              <a:t>I implemented this method in </a:t>
            </a:r>
            <a:r>
              <a:rPr i="1"/>
              <a:t>three</a:t>
            </a:r>
            <a:r>
              <a:t> R packages:</a:t>
            </a:r>
          </a:p>
        </p:txBody>
      </p:sp>
      <p:grpSp>
        <p:nvGrpSpPr>
          <p:cNvPr id="20" name="Group"/>
          <p:cNvGrpSpPr/>
          <p:nvPr/>
        </p:nvGrpSpPr>
        <p:grpSpPr>
          <a:xfrm>
            <a:off x="812602" y="1865735"/>
            <a:ext cx="2027040" cy="4455914"/>
            <a:chOff x="0" y="0"/>
            <a:chExt cx="2882900" cy="6337299"/>
          </a:xfrm>
        </p:grpSpPr>
        <p:sp>
          <p:nvSpPr>
            <p:cNvPr id="21" name="Line"/>
            <p:cNvSpPr/>
            <p:nvPr/>
          </p:nvSpPr>
          <p:spPr>
            <a:xfrm flipH="1">
              <a:off x="0" y="0"/>
              <a:ext cx="1" cy="3198967"/>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pPr defTabSz="321457">
                <a:defRPr sz="1200">
                  <a:latin typeface="Helvetica"/>
                  <a:ea typeface="Helvetica"/>
                  <a:cs typeface="Helvetica"/>
                  <a:sym typeface="Helvetica"/>
                </a:defRPr>
              </a:pPr>
              <a:endParaRPr/>
            </a:p>
          </p:txBody>
        </p:sp>
        <p:sp>
          <p:nvSpPr>
            <p:cNvPr id="22" name="Line"/>
            <p:cNvSpPr/>
            <p:nvPr/>
          </p:nvSpPr>
          <p:spPr>
            <a:xfrm flipH="1">
              <a:off x="2843375" y="1638"/>
              <a:ext cx="1" cy="3198968"/>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pPr defTabSz="321457">
                <a:defRPr sz="1200">
                  <a:latin typeface="Helvetica"/>
                  <a:ea typeface="Helvetica"/>
                  <a:cs typeface="Helvetica"/>
                  <a:sym typeface="Helvetica"/>
                </a:defRPr>
              </a:pPr>
              <a:endParaRPr/>
            </a:p>
          </p:txBody>
        </p:sp>
        <p:sp>
          <p:nvSpPr>
            <p:cNvPr id="23" name="Line"/>
            <p:cNvSpPr/>
            <p:nvPr/>
          </p:nvSpPr>
          <p:spPr>
            <a:xfrm flipV="1">
              <a:off x="0" y="3164035"/>
              <a:ext cx="2882901" cy="14"/>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pPr defTabSz="321457">
                <a:defRPr sz="1200">
                  <a:latin typeface="Helvetica"/>
                  <a:ea typeface="Helvetica"/>
                  <a:cs typeface="Helvetica"/>
                  <a:sym typeface="Helvetica"/>
                </a:defRPr>
              </a:pPr>
              <a:endParaRPr/>
            </a:p>
          </p:txBody>
        </p:sp>
        <p:sp>
          <p:nvSpPr>
            <p:cNvPr id="24" name="Line"/>
            <p:cNvSpPr/>
            <p:nvPr/>
          </p:nvSpPr>
          <p:spPr>
            <a:xfrm flipH="1">
              <a:off x="1409106" y="3138332"/>
              <a:ext cx="1" cy="3198968"/>
            </a:xfrm>
            <a:prstGeom prst="line">
              <a:avLst/>
            </a:prstGeom>
            <a:noFill/>
            <a:ln w="63500" cap="flat">
              <a:solidFill>
                <a:srgbClr val="000000"/>
              </a:solidFill>
              <a:prstDash val="solid"/>
              <a:miter lim="400000"/>
            </a:ln>
            <a:effectLst/>
          </p:spPr>
          <p:txBody>
            <a:bodyPr wrap="square" lIns="50800" tIns="50800" rIns="50800" bIns="50800" numCol="1" anchor="ctr">
              <a:noAutofit/>
            </a:bodyPr>
            <a:lstStyle/>
            <a:p>
              <a:pPr defTabSz="321457">
                <a:defRPr sz="1200">
                  <a:latin typeface="Helvetica"/>
                  <a:ea typeface="Helvetica"/>
                  <a:cs typeface="Helvetica"/>
                  <a:sym typeface="Helvetica"/>
                </a:defRPr>
              </a:pPr>
              <a:endParaRPr/>
            </a:p>
          </p:txBody>
        </p:sp>
      </p:grpSp>
      <p:sp>
        <p:nvSpPr>
          <p:cNvPr id="25" name="A"/>
          <p:cNvSpPr/>
          <p:nvPr/>
        </p:nvSpPr>
        <p:spPr>
          <a:xfrm>
            <a:off x="1681713" y="6277133"/>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26" name="A"/>
          <p:cNvSpPr/>
          <p:nvPr/>
        </p:nvSpPr>
        <p:spPr>
          <a:xfrm>
            <a:off x="1576033" y="4250094"/>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27" name="C"/>
          <p:cNvSpPr/>
          <p:nvPr/>
        </p:nvSpPr>
        <p:spPr>
          <a:xfrm>
            <a:off x="1894332" y="3723244"/>
            <a:ext cx="200372" cy="349131"/>
          </a:xfrm>
          <a:prstGeom prst="rect">
            <a:avLst/>
          </a:prstGeom>
          <a:solidFill>
            <a:srgbClr val="FF4013"/>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C</a:t>
            </a:r>
          </a:p>
        </p:txBody>
      </p:sp>
      <p:sp>
        <p:nvSpPr>
          <p:cNvPr id="28" name="C"/>
          <p:cNvSpPr/>
          <p:nvPr/>
        </p:nvSpPr>
        <p:spPr>
          <a:xfrm>
            <a:off x="2684030" y="1731922"/>
            <a:ext cx="200372" cy="349131"/>
          </a:xfrm>
          <a:prstGeom prst="rect">
            <a:avLst/>
          </a:prstGeom>
          <a:solidFill>
            <a:srgbClr val="FF4013"/>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C</a:t>
            </a:r>
          </a:p>
        </p:txBody>
      </p:sp>
      <p:sp>
        <p:nvSpPr>
          <p:cNvPr id="29" name="B"/>
          <p:cNvSpPr/>
          <p:nvPr/>
        </p:nvSpPr>
        <p:spPr>
          <a:xfrm>
            <a:off x="1812726" y="4250094"/>
            <a:ext cx="200372" cy="349131"/>
          </a:xfrm>
          <a:prstGeom prst="rect">
            <a:avLst/>
          </a:prstGeom>
          <a:solidFill>
            <a:srgbClr val="669C35"/>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B</a:t>
            </a:r>
          </a:p>
        </p:txBody>
      </p:sp>
      <p:sp>
        <p:nvSpPr>
          <p:cNvPr id="30" name="A"/>
          <p:cNvSpPr/>
          <p:nvPr/>
        </p:nvSpPr>
        <p:spPr>
          <a:xfrm>
            <a:off x="1198782" y="5250219"/>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31" name="Line"/>
          <p:cNvSpPr/>
          <p:nvPr/>
        </p:nvSpPr>
        <p:spPr>
          <a:xfrm flipH="1">
            <a:off x="1482329" y="5473899"/>
            <a:ext cx="724091" cy="1"/>
          </a:xfrm>
          <a:prstGeom prst="line">
            <a:avLst/>
          </a:prstGeom>
          <a:ln w="38100">
            <a:solidFill>
              <a:srgbClr val="000000"/>
            </a:solidFill>
            <a:miter lim="400000"/>
            <a:headEnd type="stealth"/>
          </a:ln>
        </p:spPr>
        <p:txBody>
          <a:bodyPr lIns="35717" tIns="35717" rIns="35717" bIns="35717" anchor="ctr"/>
          <a:lstStyle/>
          <a:p>
            <a:pPr defTabSz="321457">
              <a:defRPr sz="1200">
                <a:latin typeface="Helvetica"/>
                <a:ea typeface="Helvetica"/>
                <a:cs typeface="Helvetica"/>
                <a:sym typeface="Helvetica"/>
              </a:defRPr>
            </a:pPr>
            <a:endParaRPr/>
          </a:p>
        </p:txBody>
      </p:sp>
      <p:sp>
        <p:nvSpPr>
          <p:cNvPr id="32" name="A"/>
          <p:cNvSpPr/>
          <p:nvPr/>
        </p:nvSpPr>
        <p:spPr>
          <a:xfrm>
            <a:off x="2232422" y="5250219"/>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33" name="B"/>
          <p:cNvSpPr/>
          <p:nvPr/>
        </p:nvSpPr>
        <p:spPr>
          <a:xfrm>
            <a:off x="2444848" y="5250219"/>
            <a:ext cx="200372" cy="349131"/>
          </a:xfrm>
          <a:prstGeom prst="rect">
            <a:avLst/>
          </a:prstGeom>
          <a:solidFill>
            <a:srgbClr val="669C35"/>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B</a:t>
            </a:r>
          </a:p>
        </p:txBody>
      </p:sp>
      <p:sp>
        <p:nvSpPr>
          <p:cNvPr id="34" name="A"/>
          <p:cNvSpPr/>
          <p:nvPr/>
        </p:nvSpPr>
        <p:spPr>
          <a:xfrm>
            <a:off x="615300" y="1731922"/>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35" name="B"/>
          <p:cNvSpPr/>
          <p:nvPr/>
        </p:nvSpPr>
        <p:spPr>
          <a:xfrm>
            <a:off x="830461" y="1731922"/>
            <a:ext cx="200372" cy="349131"/>
          </a:xfrm>
          <a:prstGeom prst="rect">
            <a:avLst/>
          </a:prstGeom>
          <a:solidFill>
            <a:srgbClr val="669C35"/>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B</a:t>
            </a:r>
          </a:p>
        </p:txBody>
      </p:sp>
      <p:sp>
        <p:nvSpPr>
          <p:cNvPr id="36" name="A"/>
          <p:cNvSpPr/>
          <p:nvPr/>
        </p:nvSpPr>
        <p:spPr>
          <a:xfrm>
            <a:off x="1350041" y="3723244"/>
            <a:ext cx="205694" cy="349131"/>
          </a:xfrm>
          <a:prstGeom prst="rect">
            <a:avLst/>
          </a:prstGeom>
          <a:solidFill>
            <a:srgbClr val="74A7FE"/>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A</a:t>
            </a:r>
          </a:p>
        </p:txBody>
      </p:sp>
      <p:sp>
        <p:nvSpPr>
          <p:cNvPr id="37" name="B"/>
          <p:cNvSpPr/>
          <p:nvPr/>
        </p:nvSpPr>
        <p:spPr>
          <a:xfrm>
            <a:off x="1565202" y="3723244"/>
            <a:ext cx="200372" cy="349131"/>
          </a:xfrm>
          <a:prstGeom prst="rect">
            <a:avLst/>
          </a:prstGeom>
          <a:solidFill>
            <a:srgbClr val="669C35"/>
          </a:solidFill>
          <a:ln w="25400">
            <a:solidFill>
              <a:srgbClr val="000000"/>
            </a:solid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r>
              <a:t>B</a:t>
            </a:r>
          </a:p>
        </p:txBody>
      </p:sp>
    </p:spTree>
    <p:extLst>
      <p:ext uri="{BB962C8B-B14F-4D97-AF65-F5344CB8AC3E}">
        <p14:creationId xmlns:p14="http://schemas.microsoft.com/office/powerpoint/2010/main" val="2021800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BioGeoBEARS features"/>
          <p:cNvSpPr txBox="1">
            <a:spLocks noGrp="1"/>
          </p:cNvSpPr>
          <p:nvPr>
            <p:ph type="ctrTitle"/>
          </p:nvPr>
        </p:nvSpPr>
        <p:spPr>
          <a:xfrm>
            <a:off x="312539" y="250031"/>
            <a:ext cx="4964906" cy="508992"/>
          </a:xfrm>
          <a:prstGeom prst="rect">
            <a:avLst/>
          </a:prstGeom>
        </p:spPr>
        <p:txBody>
          <a:bodyPr>
            <a:normAutofit fontScale="90000"/>
          </a:bodyPr>
          <a:lstStyle/>
          <a:p>
            <a:pPr algn="l">
              <a:defRPr sz="5400" b="1">
                <a:latin typeface="Calibri"/>
                <a:ea typeface="Calibri"/>
                <a:cs typeface="Calibri"/>
                <a:sym typeface="Calibri"/>
              </a:defRPr>
            </a:pPr>
            <a:r>
              <a:t>BioGeoBEARS features</a:t>
            </a:r>
          </a:p>
          <a:p>
            <a:pPr algn="l">
              <a:defRPr sz="5400" b="1">
                <a:latin typeface="Calibri"/>
                <a:ea typeface="Calibri"/>
                <a:cs typeface="Calibri"/>
                <a:sym typeface="Calibri"/>
              </a:defRPr>
            </a:pPr>
            <a:endParaRPr/>
          </a:p>
          <a:p>
            <a:pPr algn="l">
              <a:defRPr sz="5400" b="1">
                <a:latin typeface="Calibri"/>
                <a:ea typeface="Calibri"/>
                <a:cs typeface="Calibri"/>
                <a:sym typeface="Calibri"/>
              </a:defRPr>
            </a:pPr>
            <a:endParaRPr/>
          </a:p>
          <a:p>
            <a:pPr algn="l">
              <a:defRPr sz="5400" b="1">
                <a:latin typeface="Calibri"/>
                <a:ea typeface="Calibri"/>
                <a:cs typeface="Calibri"/>
                <a:sym typeface="Calibri"/>
              </a:defRPr>
            </a:pPr>
            <a:endParaRPr/>
          </a:p>
          <a:p>
            <a:pPr algn="l">
              <a:defRPr sz="5400" b="1">
                <a:latin typeface="Calibri"/>
                <a:ea typeface="Calibri"/>
                <a:cs typeface="Calibri"/>
                <a:sym typeface="Calibri"/>
              </a:defRPr>
            </a:pPr>
            <a:endParaRPr/>
          </a:p>
          <a:p>
            <a:pPr algn="l">
              <a:defRPr sz="5400" b="1">
                <a:latin typeface="Calibri"/>
                <a:ea typeface="Calibri"/>
                <a:cs typeface="Calibri"/>
                <a:sym typeface="Calibri"/>
              </a:defRPr>
            </a:pPr>
            <a:endParaRPr/>
          </a:p>
          <a:p>
            <a:pPr algn="l">
              <a:defRPr sz="5400" b="1">
                <a:latin typeface="Calibri"/>
                <a:ea typeface="Calibri"/>
                <a:cs typeface="Calibri"/>
                <a:sym typeface="Calibri"/>
              </a:defRPr>
            </a:pPr>
            <a:endParaRPr/>
          </a:p>
          <a:p>
            <a:pPr algn="l">
              <a:defRPr sz="5400" b="1">
                <a:latin typeface="Calibri"/>
                <a:ea typeface="Calibri"/>
                <a:cs typeface="Calibri"/>
                <a:sym typeface="Calibri"/>
              </a:defRPr>
            </a:pPr>
            <a:endParaRPr/>
          </a:p>
          <a:p>
            <a:pPr algn="l">
              <a:defRPr sz="5400" b="1">
                <a:latin typeface="Calibri"/>
                <a:ea typeface="Calibri"/>
                <a:cs typeface="Calibri"/>
                <a:sym typeface="Calibri"/>
              </a:defRPr>
            </a:pPr>
            <a:endParaRPr/>
          </a:p>
          <a:p>
            <a:pPr algn="l">
              <a:defRPr sz="5400" b="1">
                <a:latin typeface="Calibri"/>
                <a:ea typeface="Calibri"/>
                <a:cs typeface="Calibri"/>
                <a:sym typeface="Calibri"/>
              </a:defRPr>
            </a:pPr>
            <a:endParaRPr/>
          </a:p>
          <a:p>
            <a:pPr algn="l">
              <a:defRPr sz="5400" b="1">
                <a:latin typeface="Calibri"/>
                <a:ea typeface="Calibri"/>
                <a:cs typeface="Calibri"/>
                <a:sym typeface="Calibri"/>
              </a:defRPr>
            </a:pPr>
            <a:endParaRPr/>
          </a:p>
          <a:p>
            <a:pPr algn="l">
              <a:defRPr sz="5400" b="1">
                <a:latin typeface="Calibri"/>
                <a:ea typeface="Calibri"/>
                <a:cs typeface="Calibri"/>
                <a:sym typeface="Calibri"/>
              </a:defRPr>
            </a:pPr>
            <a:endParaRPr/>
          </a:p>
          <a:p>
            <a:pPr algn="l">
              <a:defRPr sz="5400" b="1">
                <a:latin typeface="Calibri"/>
                <a:ea typeface="Calibri"/>
                <a:cs typeface="Calibri"/>
                <a:sym typeface="Calibri"/>
              </a:defRPr>
            </a:pPr>
            <a:endParaRPr/>
          </a:p>
          <a:p>
            <a:pPr algn="l">
              <a:defRPr sz="5400" b="1">
                <a:latin typeface="Calibri"/>
                <a:ea typeface="Calibri"/>
                <a:cs typeface="Calibri"/>
                <a:sym typeface="Calibri"/>
              </a:defRPr>
            </a:pPr>
            <a:r>
              <a:t>	</a:t>
            </a:r>
          </a:p>
        </p:txBody>
      </p:sp>
      <p:pic>
        <p:nvPicPr>
          <p:cNvPr id="719" name="droppedImage.tiff" descr="droppedImage.tiff"/>
          <p:cNvPicPr>
            <a:picLocks noChangeAspect="1"/>
          </p:cNvPicPr>
          <p:nvPr/>
        </p:nvPicPr>
        <p:blipFill>
          <a:blip r:embed="rId2">
            <a:extLst/>
          </a:blip>
          <a:stretch>
            <a:fillRect/>
          </a:stretch>
        </p:blipFill>
        <p:spPr>
          <a:xfrm>
            <a:off x="7277695" y="62508"/>
            <a:ext cx="1562695" cy="1413076"/>
          </a:xfrm>
          <a:prstGeom prst="rect">
            <a:avLst/>
          </a:prstGeom>
          <a:ln w="12700">
            <a:solidFill>
              <a:srgbClr val="000000"/>
            </a:solidFill>
            <a:miter lim="400000"/>
          </a:ln>
        </p:spPr>
      </p:pic>
      <p:sp>
        <p:nvSpPr>
          <p:cNvPr id="720" name="As in LAGRANGE, user can load:…"/>
          <p:cNvSpPr/>
          <p:nvPr/>
        </p:nvSpPr>
        <p:spPr>
          <a:xfrm>
            <a:off x="0" y="1120676"/>
            <a:ext cx="8965406" cy="3092831"/>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p>
            <a:pPr lvl="1">
              <a:spcBef>
                <a:spcPts val="1687"/>
              </a:spcBef>
            </a:pPr>
            <a:r>
              <a:rPr lang="en-US" dirty="0" smtClean="0"/>
              <a:t>Like</a:t>
            </a:r>
            <a:r>
              <a:rPr dirty="0" smtClean="0"/>
              <a:t> </a:t>
            </a:r>
            <a:r>
              <a:rPr dirty="0"/>
              <a:t>in LAGRANGE, </a:t>
            </a:r>
            <a:r>
              <a:rPr lang="en-US" dirty="0" smtClean="0"/>
              <a:t>BioGeoBEARS </a:t>
            </a:r>
            <a:r>
              <a:rPr dirty="0" smtClean="0"/>
              <a:t>user</a:t>
            </a:r>
            <a:r>
              <a:rPr lang="en-US" dirty="0" smtClean="0"/>
              <a:t>s</a:t>
            </a:r>
            <a:r>
              <a:rPr dirty="0" smtClean="0"/>
              <a:t> </a:t>
            </a:r>
            <a:r>
              <a:rPr dirty="0"/>
              <a:t>can load:</a:t>
            </a:r>
          </a:p>
          <a:p>
            <a:pPr lvl="1">
              <a:spcBef>
                <a:spcPts val="1687"/>
              </a:spcBef>
            </a:pPr>
            <a:r>
              <a:rPr dirty="0"/>
              <a:t>- Time strata</a:t>
            </a:r>
          </a:p>
          <a:p>
            <a:pPr lvl="1">
              <a:spcBef>
                <a:spcPts val="1687"/>
              </a:spcBef>
            </a:pPr>
            <a:r>
              <a:rPr dirty="0"/>
              <a:t>- Dispersal multipliers</a:t>
            </a:r>
          </a:p>
          <a:p>
            <a:pPr lvl="1">
              <a:spcBef>
                <a:spcPts val="1687"/>
              </a:spcBef>
            </a:pPr>
            <a:r>
              <a:rPr dirty="0"/>
              <a:t>- Connectivity matrices</a:t>
            </a:r>
          </a:p>
          <a:p>
            <a:pPr lvl="1">
              <a:spcBef>
                <a:spcPts val="1687"/>
              </a:spcBef>
            </a:pPr>
            <a:r>
              <a:rPr dirty="0"/>
              <a:t>- Distance matrix (as in BayArea), if you think Prob(dispersal/founder event) ~ distance</a:t>
            </a:r>
          </a:p>
          <a:p>
            <a:pPr lvl="1">
              <a:spcBef>
                <a:spcPts val="1687"/>
              </a:spcBef>
            </a:pPr>
            <a:r>
              <a:rPr dirty="0"/>
              <a:t>- Area size list (as in SHIBA, Webb &amp; Ree 2011), if you think Prob(extinction event) ~ area size</a:t>
            </a:r>
          </a:p>
        </p:txBody>
      </p:sp>
    </p:spTree>
    <p:extLst>
      <p:ext uri="{BB962C8B-B14F-4D97-AF65-F5344CB8AC3E}">
        <p14:creationId xmlns:p14="http://schemas.microsoft.com/office/powerpoint/2010/main" val="3657099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BioGeoBEARS features"/>
          <p:cNvSpPr txBox="1">
            <a:spLocks noGrp="1"/>
          </p:cNvSpPr>
          <p:nvPr>
            <p:ph type="ctrTitle"/>
          </p:nvPr>
        </p:nvSpPr>
        <p:spPr>
          <a:xfrm>
            <a:off x="312539" y="250031"/>
            <a:ext cx="4964906" cy="508992"/>
          </a:xfrm>
          <a:prstGeom prst="rect">
            <a:avLst/>
          </a:prstGeom>
        </p:spPr>
        <p:txBody>
          <a:bodyPr>
            <a:normAutofit fontScale="90000"/>
          </a:bodyPr>
          <a:lstStyle/>
          <a:p>
            <a:pPr algn="l">
              <a:defRPr sz="4800" b="1">
                <a:latin typeface="Calibri"/>
                <a:ea typeface="Calibri"/>
                <a:cs typeface="Calibri"/>
                <a:sym typeface="Calibri"/>
              </a:defRPr>
            </a:pPr>
            <a:r>
              <a:t>BioGeoBEARS features</a:t>
            </a: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r>
              <a:t>	</a:t>
            </a:r>
          </a:p>
        </p:txBody>
      </p:sp>
      <p:pic>
        <p:nvPicPr>
          <p:cNvPr id="723" name="droppedImage.tiff" descr="droppedImage.tiff"/>
          <p:cNvPicPr>
            <a:picLocks noChangeAspect="1"/>
          </p:cNvPicPr>
          <p:nvPr/>
        </p:nvPicPr>
        <p:blipFill>
          <a:blip r:embed="rId2">
            <a:extLst/>
          </a:blip>
          <a:stretch>
            <a:fillRect/>
          </a:stretch>
        </p:blipFill>
        <p:spPr>
          <a:xfrm>
            <a:off x="7277695" y="62508"/>
            <a:ext cx="1562695" cy="1413076"/>
          </a:xfrm>
          <a:prstGeom prst="rect">
            <a:avLst/>
          </a:prstGeom>
          <a:ln w="12700">
            <a:solidFill>
              <a:srgbClr val="000000"/>
            </a:solidFill>
            <a:miter lim="400000"/>
          </a:ln>
        </p:spPr>
      </p:pic>
      <p:sp>
        <p:nvSpPr>
          <p:cNvPr id="724" name="Ancestral state (ancestral range) estimation:…"/>
          <p:cNvSpPr/>
          <p:nvPr/>
        </p:nvSpPr>
        <p:spPr>
          <a:xfrm>
            <a:off x="0" y="1120676"/>
            <a:ext cx="8965406" cy="2106150"/>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p>
            <a:pPr lvl="1">
              <a:spcBef>
                <a:spcPts val="1687"/>
              </a:spcBef>
            </a:pPr>
            <a:r>
              <a:rPr dirty="0"/>
              <a:t>Ancestral state (ancestral range) estimation:</a:t>
            </a:r>
          </a:p>
          <a:p>
            <a:pPr lvl="1">
              <a:spcBef>
                <a:spcPts val="1687"/>
              </a:spcBef>
            </a:pPr>
            <a:r>
              <a:rPr i="1" dirty="0"/>
              <a:t>LAGRANGE</a:t>
            </a:r>
            <a:r>
              <a:rPr dirty="0"/>
              <a:t> does marginal ancestral state estimates (fix each state, then re-optimize)</a:t>
            </a:r>
          </a:p>
          <a:p>
            <a:pPr lvl="1">
              <a:spcBef>
                <a:spcPts val="1687"/>
              </a:spcBef>
            </a:pPr>
            <a:endParaRPr dirty="0"/>
          </a:p>
          <a:p>
            <a:pPr lvl="1">
              <a:spcBef>
                <a:spcPts val="1687"/>
              </a:spcBef>
            </a:pPr>
            <a:r>
              <a:rPr i="1" dirty="0"/>
              <a:t>BioGeoBEARS</a:t>
            </a:r>
            <a:r>
              <a:rPr dirty="0"/>
              <a:t> does the above, as well as global ancestral state estimates (which may be more accurate as well as faster; Mooers 2004, </a:t>
            </a:r>
            <a:r>
              <a:rPr i="1" dirty="0"/>
              <a:t>SysBio</a:t>
            </a:r>
            <a:r>
              <a:rPr dirty="0"/>
              <a:t>)</a:t>
            </a:r>
          </a:p>
        </p:txBody>
      </p:sp>
    </p:spTree>
    <p:extLst>
      <p:ext uri="{BB962C8B-B14F-4D97-AF65-F5344CB8AC3E}">
        <p14:creationId xmlns:p14="http://schemas.microsoft.com/office/powerpoint/2010/main" val="821514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BioGeoBEARS features"/>
          <p:cNvSpPr txBox="1">
            <a:spLocks noGrp="1"/>
          </p:cNvSpPr>
          <p:nvPr>
            <p:ph type="ctrTitle"/>
          </p:nvPr>
        </p:nvSpPr>
        <p:spPr>
          <a:xfrm>
            <a:off x="312539" y="250031"/>
            <a:ext cx="4964906" cy="508992"/>
          </a:xfrm>
          <a:prstGeom prst="rect">
            <a:avLst/>
          </a:prstGeom>
        </p:spPr>
        <p:txBody>
          <a:bodyPr>
            <a:normAutofit fontScale="90000"/>
          </a:bodyPr>
          <a:lstStyle/>
          <a:p>
            <a:pPr algn="l">
              <a:defRPr sz="4800" b="1">
                <a:latin typeface="Calibri"/>
                <a:ea typeface="Calibri"/>
                <a:cs typeface="Calibri"/>
                <a:sym typeface="Calibri"/>
              </a:defRPr>
            </a:pPr>
            <a:r>
              <a:t>BioGeoBEARS features</a:t>
            </a: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endParaRPr/>
          </a:p>
          <a:p>
            <a:pPr algn="l">
              <a:defRPr sz="4800" b="1">
                <a:latin typeface="Calibri"/>
                <a:ea typeface="Calibri"/>
                <a:cs typeface="Calibri"/>
                <a:sym typeface="Calibri"/>
              </a:defRPr>
            </a:pPr>
            <a:r>
              <a:t>	</a:t>
            </a:r>
          </a:p>
        </p:txBody>
      </p:sp>
      <p:pic>
        <p:nvPicPr>
          <p:cNvPr id="727" name="droppedImage.tiff" descr="droppedImage.tiff"/>
          <p:cNvPicPr>
            <a:picLocks noChangeAspect="1"/>
          </p:cNvPicPr>
          <p:nvPr/>
        </p:nvPicPr>
        <p:blipFill>
          <a:blip r:embed="rId2">
            <a:extLst/>
          </a:blip>
          <a:stretch>
            <a:fillRect/>
          </a:stretch>
        </p:blipFill>
        <p:spPr>
          <a:xfrm>
            <a:off x="5407293" y="3877669"/>
            <a:ext cx="3120559" cy="2821782"/>
          </a:xfrm>
          <a:prstGeom prst="rect">
            <a:avLst/>
          </a:prstGeom>
          <a:ln w="12700">
            <a:solidFill>
              <a:srgbClr val="000000"/>
            </a:solidFill>
            <a:miter lim="400000"/>
          </a:ln>
        </p:spPr>
      </p:pic>
      <p:sp>
        <p:nvSpPr>
          <p:cNvPr id="728" name="Forward simulations under your model…"/>
          <p:cNvSpPr/>
          <p:nvPr/>
        </p:nvSpPr>
        <p:spPr>
          <a:xfrm>
            <a:off x="0" y="1120676"/>
            <a:ext cx="8965406" cy="281583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spAutoFit/>
          </a:bodyPr>
          <a:lstStyle/>
          <a:p>
            <a:pPr lvl="1">
              <a:spcBef>
                <a:spcPts val="1687"/>
              </a:spcBef>
            </a:pPr>
            <a:endParaRPr lang="en-US" dirty="0" smtClean="0"/>
          </a:p>
          <a:p>
            <a:pPr lvl="1">
              <a:spcBef>
                <a:spcPts val="1687"/>
              </a:spcBef>
            </a:pPr>
            <a:r>
              <a:rPr lang="en-US" b="1" i="1" dirty="0"/>
              <a:t>BioGeoBEARS</a:t>
            </a:r>
            <a:r>
              <a:rPr lang="en-US" b="1" dirty="0"/>
              <a:t> </a:t>
            </a:r>
            <a:r>
              <a:rPr lang="en-US" b="1" dirty="0" smtClean="0"/>
              <a:t>:</a:t>
            </a:r>
            <a:endParaRPr lang="en-US" b="1" dirty="0"/>
          </a:p>
          <a:p>
            <a:pPr lvl="1">
              <a:spcBef>
                <a:spcPts val="1687"/>
              </a:spcBef>
            </a:pPr>
            <a:r>
              <a:rPr dirty="0" smtClean="0"/>
              <a:t>Forward </a:t>
            </a:r>
            <a:r>
              <a:rPr dirty="0"/>
              <a:t>simulations under your model</a:t>
            </a:r>
          </a:p>
          <a:p>
            <a:pPr lvl="1">
              <a:spcBef>
                <a:spcPts val="1687"/>
              </a:spcBef>
            </a:pPr>
            <a:r>
              <a:rPr dirty="0"/>
              <a:t>Display &amp; summary functions</a:t>
            </a:r>
          </a:p>
          <a:p>
            <a:pPr lvl="1">
              <a:spcBef>
                <a:spcPts val="1687"/>
              </a:spcBef>
            </a:pPr>
            <a:r>
              <a:rPr dirty="0"/>
              <a:t>Try it here:</a:t>
            </a:r>
          </a:p>
          <a:p>
            <a:pPr lvl="1">
              <a:spcBef>
                <a:spcPts val="1687"/>
              </a:spcBef>
            </a:pPr>
            <a:r>
              <a:rPr u="sng" dirty="0">
                <a:hlinkClick r:id="rId3"/>
              </a:rPr>
              <a:t>http://phylo.wikidot.com/biogeobears</a:t>
            </a:r>
          </a:p>
        </p:txBody>
      </p:sp>
    </p:spTree>
    <p:extLst>
      <p:ext uri="{BB962C8B-B14F-4D97-AF65-F5344CB8AC3E}">
        <p14:creationId xmlns:p14="http://schemas.microsoft.com/office/powerpoint/2010/main" val="2723040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1939</TotalTime>
  <Words>3410</Words>
  <Application>Microsoft Macintosh PowerPoint</Application>
  <PresentationFormat>On-screen Show (4:3)</PresentationFormat>
  <Paragraphs>890</Paragraphs>
  <Slides>98</Slides>
  <Notes>20</Notes>
  <HiddenSlides>0</HiddenSlides>
  <MMClips>0</MMClips>
  <ScaleCrop>false</ScaleCrop>
  <HeadingPairs>
    <vt:vector size="4" baseType="variant">
      <vt:variant>
        <vt:lpstr>Theme</vt:lpstr>
      </vt:variant>
      <vt:variant>
        <vt:i4>1</vt:i4>
      </vt:variant>
      <vt:variant>
        <vt:lpstr>Slide Titles</vt:lpstr>
      </vt:variant>
      <vt:variant>
        <vt:i4>98</vt:i4>
      </vt:variant>
    </vt:vector>
  </HeadingPairs>
  <TitlesOfParts>
    <vt:vector size="99" baseType="lpstr">
      <vt:lpstr>Office Theme</vt:lpstr>
      <vt:lpstr>History of Historical Biogeography II:  Darwin to Models</vt:lpstr>
      <vt:lpstr>Common ancestry solved problems</vt:lpstr>
      <vt:lpstr>Darwin &amp; Wallace</vt:lpstr>
      <vt:lpstr>Haeckel</vt:lpstr>
      <vt:lpstr>Haeckel</vt:lpstr>
      <vt:lpstr>What is historical biogeography?</vt:lpstr>
      <vt:lpstr>What is historical biogeography?</vt:lpstr>
      <vt:lpstr>What is historical biogeography?</vt:lpstr>
      <vt:lpstr>What is historical biogeography?</vt:lpstr>
      <vt:lpstr>What is historical biogeography?</vt:lpstr>
      <vt:lpstr>What is historical biogeography?</vt:lpstr>
      <vt:lpstr>What is historical biogeography?</vt:lpstr>
      <vt:lpstr>What is historical biogeography?</vt:lpstr>
      <vt:lpstr>What is historical biogeography?</vt:lpstr>
      <vt:lpstr>What is historical biogeography?</vt:lpstr>
      <vt:lpstr>1859-1950s: “Darwinian” biogeography</vt:lpstr>
      <vt:lpstr>Evolution solved one biogeographical problem, but created new puzzles</vt:lpstr>
      <vt:lpstr>Evolution solved one biogeographical problem, but created new puzzles</vt:lpstr>
      <vt:lpstr>Evolution solved one biogeographical problem, but created new puzzles</vt:lpstr>
      <vt:lpstr>PowerPoint Presentation</vt:lpstr>
      <vt:lpstr>PowerPoint Presentation</vt:lpstr>
      <vt:lpstr>PowerPoint Presentation</vt:lpstr>
      <vt:lpstr>Wegener, continental drift</vt:lpstr>
      <vt:lpstr>Plate tectonics led many to favor vicariance</vt:lpstr>
      <vt:lpstr>1950s-1980s: panbiogeography</vt:lpstr>
      <vt:lpstr>1950s-1980s: panbiogeography</vt:lpstr>
      <vt:lpstr>1960s-1990s: plate tectonics &amp; cladistic biogeography</vt:lpstr>
      <vt:lpstr>1960s-1990s: plate tectonics &amp; cladistic biogeography</vt:lpstr>
      <vt:lpstr>1960s-1990s: plate tectonics &amp; cladistic biogeography</vt:lpstr>
      <vt:lpstr>1980s-2000s: diversity of methods in use</vt:lpstr>
      <vt:lpstr>1980s-2000s: parsimony methods</vt:lpstr>
      <vt:lpstr>PowerPoint Presentation</vt:lpstr>
      <vt:lpstr>PowerPoint Presentation</vt:lpstr>
      <vt:lpstr>PowerPoint Presentation</vt:lpstr>
      <vt:lpstr>PowerPoint Presentation</vt:lpstr>
      <vt:lpstr>2000s: event-based methods</vt:lpstr>
      <vt:lpstr>PowerPoint Presentation</vt:lpstr>
      <vt:lpstr>2005: Maximum Likelihood</vt:lpstr>
      <vt:lpstr>2005: Maximum Likelihood</vt:lpstr>
      <vt:lpstr>2008: First Bayesian method</vt:lpstr>
      <vt:lpstr>2008: First Bayesian method</vt:lpstr>
      <vt:lpstr>2008: First Bayesian method</vt:lpstr>
      <vt:lpstr>2008: First Bayesian method</vt:lpstr>
      <vt:lpstr>Critique of available methods</vt:lpstr>
      <vt:lpstr>PowerPoint Presentation</vt:lpstr>
      <vt:lpstr>PowerPoint Presentation</vt:lpstr>
      <vt:lpstr>PowerPoint Presentation</vt:lpstr>
      <vt:lpstr>Main Event-Based Methods</vt:lpstr>
      <vt:lpstr>Event-based method #1</vt:lpstr>
      <vt:lpstr>Event-based method #1</vt:lpstr>
      <vt:lpstr>Event-based method #1:   Standard character</vt:lpstr>
      <vt:lpstr>PowerPoint Presentation</vt:lpstr>
      <vt:lpstr>PowerPoint Presentation</vt:lpstr>
      <vt:lpstr>PowerPoint Presentation</vt:lpstr>
      <vt:lpstr>Event-based method #2:   DIVA: Dispersal-vicariance analysis (Ronquist 1997)</vt:lpstr>
      <vt:lpstr>Event-based method #2:   DIVA: Dispersal-vicariance analysis</vt:lpstr>
      <vt:lpstr>Event-based method #2:   DIVA: Dispersal-vicariance analysis</vt:lpstr>
      <vt:lpstr>Event-based method #2:   DIVA: Dispersal-vicariance analysis</vt:lpstr>
      <vt:lpstr>Event-based method #2:   DIVA: Dispersal-vicariance analysis</vt:lpstr>
      <vt:lpstr>Event-based method #2:   DIVA: Dispersal-vicariance analysis</vt:lpstr>
      <vt:lpstr>PowerPoint Presentation</vt:lpstr>
      <vt:lpstr>PowerPoint Presentation</vt:lpstr>
      <vt:lpstr>PowerPoint Presentation</vt:lpstr>
      <vt:lpstr>PowerPoint Presentation</vt:lpstr>
      <vt:lpstr>DEC: Dispersal-extinction cladogenesis</vt:lpstr>
      <vt:lpstr>DEC: Dispersal-extinction cladogenesis</vt:lpstr>
      <vt:lpstr>LAGRANGE has a fixed speciation model (grey areas below)              </vt:lpstr>
      <vt:lpstr>DEC: Dispersal-extinction cladogenesis</vt:lpstr>
      <vt:lpstr>Event-based method #2:   DIVA: Dispersal-vicariance analysis</vt:lpstr>
      <vt:lpstr>PowerPoint Presentation</vt:lpstr>
      <vt:lpstr>PowerPoint Presentation</vt:lpstr>
      <vt:lpstr>“State-of-the-art analysis”  Bayes-LAGRANGE</vt:lpstr>
      <vt:lpstr>PowerPoint Presentation</vt:lpstr>
      <vt:lpstr>Problems with the state-of-the-art analysis</vt:lpstr>
      <vt:lpstr>PowerPoint Presentation</vt:lpstr>
      <vt:lpstr>PowerPoint Presentation</vt:lpstr>
      <vt:lpstr>PowerPoint Presentation</vt:lpstr>
      <vt:lpstr>PowerPoint Presentation</vt:lpstr>
      <vt:lpstr>Unresolved fundamental issues</vt:lpstr>
      <vt:lpstr>Unresolved fundamental issues</vt:lpstr>
      <vt:lpstr>Founder-event speciation               </vt:lpstr>
      <vt:lpstr>LAGRANGE has a fixed speciation model (grey areas below)              </vt:lpstr>
      <vt:lpstr>PowerPoint Presentation</vt:lpstr>
      <vt:lpstr>Let’s think outside the box!               </vt:lpstr>
      <vt:lpstr>Let’s think outside the box!               </vt:lpstr>
      <vt:lpstr>Let’s think outside the box!               </vt:lpstr>
      <vt:lpstr>DEC: Dispersal-extinction cladogenesis</vt:lpstr>
      <vt:lpstr>DECj: Dispersal-extinction cladogenesis PLUS founder-event speciation</vt:lpstr>
      <vt:lpstr>DECj: Dispersal-extinction cladogenesis PLUS founder-event speciation</vt:lpstr>
      <vt:lpstr>DECj: Dispersal-extinction cladogenesis PLUS founder-event speciation</vt:lpstr>
      <vt:lpstr>Implementing founder-event speciation              </vt:lpstr>
      <vt:lpstr>Implementing founder-event speciation              </vt:lpstr>
      <vt:lpstr>Implementing founder-event speciation              </vt:lpstr>
      <vt:lpstr>Implementing founder-event speciation              </vt:lpstr>
      <vt:lpstr>Implementing founder-event speciation              </vt:lpstr>
      <vt:lpstr>BioGeoBEARS features              </vt:lpstr>
      <vt:lpstr>BioGeoBEARS features              </vt:lpstr>
      <vt:lpstr>BioGeoBEARS features              </vt:lpstr>
    </vt:vector>
  </TitlesOfParts>
  <Company>ANU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Historical Biogeography</dc:title>
  <dc:creator>Nick Matzke</dc:creator>
  <cp:lastModifiedBy>Nick Matzke</cp:lastModifiedBy>
  <cp:revision>18</cp:revision>
  <dcterms:created xsi:type="dcterms:W3CDTF">2020-08-26T03:13:18Z</dcterms:created>
  <dcterms:modified xsi:type="dcterms:W3CDTF">2021-01-04T03:57:14Z</dcterms:modified>
</cp:coreProperties>
</file>